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28" r:id="rId2"/>
    <p:sldId id="261" r:id="rId3"/>
    <p:sldId id="262" r:id="rId4"/>
    <p:sldId id="319" r:id="rId5"/>
    <p:sldId id="326" r:id="rId6"/>
    <p:sldId id="330" r:id="rId7"/>
    <p:sldId id="267" r:id="rId8"/>
    <p:sldId id="268" r:id="rId9"/>
    <p:sldId id="276" r:id="rId10"/>
    <p:sldId id="333" r:id="rId11"/>
    <p:sldId id="282" r:id="rId12"/>
    <p:sldId id="340" r:id="rId13"/>
    <p:sldId id="341" r:id="rId14"/>
    <p:sldId id="322" r:id="rId15"/>
    <p:sldId id="284" r:id="rId16"/>
    <p:sldId id="342" r:id="rId17"/>
    <p:sldId id="334" r:id="rId18"/>
    <p:sldId id="287" r:id="rId19"/>
    <p:sldId id="288" r:id="rId20"/>
    <p:sldId id="289" r:id="rId21"/>
    <p:sldId id="290" r:id="rId22"/>
    <p:sldId id="294" r:id="rId23"/>
    <p:sldId id="295" r:id="rId24"/>
    <p:sldId id="296" r:id="rId25"/>
    <p:sldId id="297" r:id="rId26"/>
    <p:sldId id="336" r:id="rId27"/>
    <p:sldId id="279" r:id="rId28"/>
    <p:sldId id="301" r:id="rId29"/>
    <p:sldId id="299" r:id="rId30"/>
    <p:sldId id="298" r:id="rId31"/>
    <p:sldId id="312" r:id="rId32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99FF"/>
    <a:srgbClr val="008000"/>
    <a:srgbClr val="FFCCFF"/>
    <a:srgbClr val="F0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022" autoAdjust="0"/>
  </p:normalViewPr>
  <p:slideViewPr>
    <p:cSldViewPr>
      <p:cViewPr varScale="1">
        <p:scale>
          <a:sx n="66" d="100"/>
          <a:sy n="66" d="100"/>
        </p:scale>
        <p:origin x="-136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2563" y="-77"/>
      </p:cViewPr>
      <p:guideLst>
        <p:guide orient="horz" pos="2931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/>
              <a:t>Per Pupil Revenues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2222222222222221"/>
          <c:y val="0.24981590842811316"/>
          <c:w val="0.55555555555555558"/>
          <c:h val="0.499601924759405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invertIfNegative val="0"/>
          <c:dLbls>
            <c:numFmt formatCode="&quot;$&quot;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2008-09 (Actual)</c:v>
                </c:pt>
                <c:pt idx="1">
                  <c:v>2013-14 (Estimated)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 formatCode="&quot;$&quot;#,##0">
                  <c:v>11813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Estimated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2008-09 (Actual)</c:v>
                </c:pt>
                <c:pt idx="1">
                  <c:v>2013-14 (Estimated)</c:v>
                </c:pt>
              </c:strCache>
            </c:strRef>
          </c:cat>
          <c:val>
            <c:numRef>
              <c:f>Sheet1!$C$2:$C$3</c:f>
              <c:numCache>
                <c:formatCode>"$"#,##0</c:formatCode>
                <c:ptCount val="2"/>
                <c:pt idx="1">
                  <c:v>11695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42964992"/>
        <c:axId val="143675392"/>
      </c:barChart>
      <c:catAx>
        <c:axId val="142964992"/>
        <c:scaling>
          <c:orientation val="minMax"/>
        </c:scaling>
        <c:delete val="0"/>
        <c:axPos val="b"/>
        <c:majorTickMark val="out"/>
        <c:minorTickMark val="none"/>
        <c:tickLblPos val="nextTo"/>
        <c:crossAx val="143675392"/>
        <c:crosses val="autoZero"/>
        <c:auto val="1"/>
        <c:lblAlgn val="ctr"/>
        <c:lblOffset val="100"/>
        <c:noMultiLvlLbl val="0"/>
      </c:catAx>
      <c:valAx>
        <c:axId val="143675392"/>
        <c:scaling>
          <c:orientation val="minMax"/>
          <c:max val="11813"/>
          <c:min val="11000"/>
        </c:scaling>
        <c:delete val="1"/>
        <c:axPos val="l"/>
        <c:numFmt formatCode="#,##0" sourceLinked="0"/>
        <c:majorTickMark val="out"/>
        <c:minorTickMark val="none"/>
        <c:tickLblPos val="nextTo"/>
        <c:crossAx val="142964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8750000000000006E-2"/>
          <c:w val="1"/>
          <c:h val="0.931250000000000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c:spPr>
          <c:marker>
            <c:symbol val="none"/>
          </c:marker>
          <c:cat>
            <c:numRef>
              <c:f>Sheet1!$A$2:$A$95</c:f>
              <c:numCache>
                <c:formatCode>General</c:formatCode>
                <c:ptCount val="94"/>
              </c:numCache>
            </c:numRef>
          </c:cat>
          <c:val>
            <c:numRef>
              <c:f>Sheet1!$B$2:$B$95</c:f>
              <c:numCache>
                <c:formatCode>General</c:formatCode>
                <c:ptCount val="9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15</c:v>
                </c:pt>
                <c:pt idx="6">
                  <c:v>-10</c:v>
                </c:pt>
                <c:pt idx="7">
                  <c:v>-5</c:v>
                </c:pt>
                <c:pt idx="8">
                  <c:v>-20</c:v>
                </c:pt>
                <c:pt idx="9">
                  <c:v>100</c:v>
                </c:pt>
                <c:pt idx="10">
                  <c:v>-100</c:v>
                </c:pt>
                <c:pt idx="11">
                  <c:v>30</c:v>
                </c:pt>
                <c:pt idx="12">
                  <c:v>-45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15</c:v>
                </c:pt>
                <c:pt idx="22">
                  <c:v>-10</c:v>
                </c:pt>
                <c:pt idx="23">
                  <c:v>-5</c:v>
                </c:pt>
                <c:pt idx="24">
                  <c:v>-20</c:v>
                </c:pt>
                <c:pt idx="25">
                  <c:v>100</c:v>
                </c:pt>
                <c:pt idx="26">
                  <c:v>-100</c:v>
                </c:pt>
                <c:pt idx="27">
                  <c:v>30</c:v>
                </c:pt>
                <c:pt idx="28">
                  <c:v>-45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15</c:v>
                </c:pt>
                <c:pt idx="38">
                  <c:v>-10</c:v>
                </c:pt>
                <c:pt idx="39">
                  <c:v>-5</c:v>
                </c:pt>
                <c:pt idx="40">
                  <c:v>-20</c:v>
                </c:pt>
                <c:pt idx="41">
                  <c:v>100</c:v>
                </c:pt>
                <c:pt idx="42">
                  <c:v>-100</c:v>
                </c:pt>
                <c:pt idx="43">
                  <c:v>30</c:v>
                </c:pt>
                <c:pt idx="44">
                  <c:v>-45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15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6039040"/>
        <c:axId val="156040576"/>
      </c:lineChart>
      <c:catAx>
        <c:axId val="1560390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6040576"/>
        <c:crosses val="autoZero"/>
        <c:auto val="1"/>
        <c:lblAlgn val="ctr"/>
        <c:lblOffset val="100"/>
        <c:noMultiLvlLbl val="0"/>
      </c:catAx>
      <c:valAx>
        <c:axId val="1560405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6039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76183532613978"/>
          <c:y val="0.24768518518518517"/>
          <c:w val="0.21296296296296297"/>
          <c:h val="0.6388888888888888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 2013-14 Revenues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Federal</c:v>
                </c:pt>
                <c:pt idx="1">
                  <c:v>State</c:v>
                </c:pt>
                <c:pt idx="2">
                  <c:v>Local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1.9099999999999999E-2</c:v>
                </c:pt>
                <c:pt idx="1">
                  <c:v>0.28139999999999998</c:v>
                </c:pt>
                <c:pt idx="2">
                  <c:v>0.69950000000000001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32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5" tIns="46643" rIns="93285" bIns="4664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5" tIns="46643" rIns="93285" bIns="46643" rtlCol="0"/>
          <a:lstStyle>
            <a:lvl1pPr algn="r">
              <a:defRPr sz="1200"/>
            </a:lvl1pPr>
          </a:lstStyle>
          <a:p>
            <a:fld id="{19A6FE03-6624-45C0-A041-9E981507B93F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5" tIns="46643" rIns="93285" bIns="4664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5" tIns="46643" rIns="93285" bIns="4664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5" tIns="46643" rIns="93285" bIns="4664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5" tIns="46643" rIns="93285" bIns="46643" rtlCol="0" anchor="b"/>
          <a:lstStyle>
            <a:lvl1pPr algn="r">
              <a:defRPr sz="1200"/>
            </a:lvl1pPr>
          </a:lstStyle>
          <a:p>
            <a:fld id="{4B37D3D6-6A5E-466C-A65A-56289F716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4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09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461">
              <a:defRPr/>
            </a:pPr>
            <a:r>
              <a:rPr lang="en-US" sz="1600" b="1" dirty="0"/>
              <a:t>Transition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11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26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26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15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2"/>
              </a:spcAft>
              <a:buClr>
                <a:srgbClr val="4BACC6"/>
              </a:buClr>
            </a:pPr>
            <a:r>
              <a:rPr lang="en-US" sz="1600" b="1" dirty="0"/>
              <a:t>What is a Design 2015 Learning Grant?</a:t>
            </a:r>
          </a:p>
          <a:p>
            <a:pPr>
              <a:spcAft>
                <a:spcPts val="1202"/>
              </a:spcAft>
              <a:buClr>
                <a:srgbClr val="4BACC6"/>
              </a:buClr>
            </a:pPr>
            <a:r>
              <a:rPr lang="en-US" sz="1600" dirty="0"/>
              <a:t>Utilizing the Plan-Do-Study-Act model, the division will allocate funding for innovative approaches to instruction and, in turn, elevated learning for all students.</a:t>
            </a:r>
          </a:p>
          <a:p>
            <a:pPr>
              <a:spcAft>
                <a:spcPts val="1202"/>
              </a:spcAft>
              <a:buClr>
                <a:srgbClr val="4BACC6"/>
              </a:buClr>
            </a:pPr>
            <a:r>
              <a:rPr lang="en-US" sz="1600" b="1" dirty="0" smtClean="0"/>
              <a:t>3 </a:t>
            </a:r>
            <a:r>
              <a:rPr lang="en-US" sz="1600" b="1" dirty="0"/>
              <a:t>Categories:</a:t>
            </a:r>
          </a:p>
          <a:p>
            <a:pPr marL="286082" indent="-286082">
              <a:buClr>
                <a:srgbClr val="4BACC6"/>
              </a:buClr>
              <a:buFont typeface="Arial" pitchFamily="34" charset="0"/>
              <a:buChar char="•"/>
            </a:pPr>
            <a:r>
              <a:rPr lang="en-US" sz="1600" dirty="0"/>
              <a:t>Single classroom impact</a:t>
            </a:r>
          </a:p>
          <a:p>
            <a:pPr marL="286082" indent="-286082">
              <a:buClr>
                <a:srgbClr val="4BACC6"/>
              </a:buClr>
              <a:buFont typeface="Arial" pitchFamily="34" charset="0"/>
              <a:buChar char="•"/>
            </a:pPr>
            <a:r>
              <a:rPr lang="en-US" sz="1600" dirty="0"/>
              <a:t>School and organizational impact</a:t>
            </a:r>
          </a:p>
          <a:p>
            <a:pPr marL="286082" indent="-286082">
              <a:spcAft>
                <a:spcPts val="1202"/>
              </a:spcAft>
              <a:buClr>
                <a:srgbClr val="4BACC6"/>
              </a:buClr>
              <a:buFont typeface="Arial" pitchFamily="34" charset="0"/>
              <a:buChar char="•"/>
            </a:pPr>
            <a:r>
              <a:rPr lang="en-US" sz="1600" dirty="0"/>
              <a:t>Division and organizational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87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This </a:t>
            </a:r>
            <a:r>
              <a:rPr lang="en-US" sz="1600" dirty="0"/>
              <a:t>funding request is built upon the foundation of the “3Rs,” to which it adds “4Cs.” Education must continue to be about </a:t>
            </a:r>
            <a:r>
              <a:rPr lang="en-US" sz="1600" u="sng" dirty="0"/>
              <a:t>R</a:t>
            </a:r>
            <a:r>
              <a:rPr lang="en-US" sz="1600" dirty="0"/>
              <a:t>eading, </a:t>
            </a:r>
            <a:r>
              <a:rPr lang="en-US" sz="1600" dirty="0" err="1"/>
              <a:t>w</a:t>
            </a:r>
            <a:r>
              <a:rPr lang="en-US" sz="1600" u="sng" dirty="0" err="1"/>
              <a:t>R</a:t>
            </a:r>
            <a:r>
              <a:rPr lang="en-US" sz="1600" dirty="0" err="1"/>
              <a:t>iting</a:t>
            </a:r>
            <a:r>
              <a:rPr lang="en-US" sz="1600" dirty="0"/>
              <a:t> and </a:t>
            </a:r>
            <a:r>
              <a:rPr lang="en-US" sz="1600" dirty="0" err="1"/>
              <a:t>a</a:t>
            </a:r>
            <a:r>
              <a:rPr lang="en-US" sz="1600" u="sng" dirty="0" err="1"/>
              <a:t>R</a:t>
            </a:r>
            <a:r>
              <a:rPr lang="en-US" sz="1600" dirty="0" err="1"/>
              <a:t>ithmetic</a:t>
            </a:r>
            <a:r>
              <a:rPr lang="en-US" sz="1600" dirty="0"/>
              <a:t>, and also be about </a:t>
            </a:r>
            <a:r>
              <a:rPr lang="en-US" sz="1600" u="sng" dirty="0"/>
              <a:t>C</a:t>
            </a:r>
            <a:r>
              <a:rPr lang="en-US" sz="1600" dirty="0"/>
              <a:t>ritical thinking, </a:t>
            </a:r>
            <a:r>
              <a:rPr lang="en-US" sz="1600" u="sng" dirty="0"/>
              <a:t>C</a:t>
            </a:r>
            <a:r>
              <a:rPr lang="en-US" sz="1600" dirty="0"/>
              <a:t>reativity, </a:t>
            </a:r>
            <a:r>
              <a:rPr lang="en-US" sz="1600" u="sng" dirty="0"/>
              <a:t>C</a:t>
            </a:r>
            <a:r>
              <a:rPr lang="en-US" sz="1600" dirty="0"/>
              <a:t>ollaboration and </a:t>
            </a:r>
            <a:r>
              <a:rPr lang="en-US" sz="1600" u="sng" dirty="0"/>
              <a:t>C</a:t>
            </a:r>
            <a:r>
              <a:rPr lang="en-US" sz="1600" dirty="0"/>
              <a:t>ommunication.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153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461">
              <a:defRPr/>
            </a:pPr>
            <a:r>
              <a:rPr lang="en-US" sz="1600" b="1" dirty="0"/>
              <a:t>Transition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773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39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005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We are proposing 2% pay-for-performance increase for classified staff based upon the recommendations presented to the Joint Boards last fall.  </a:t>
            </a:r>
          </a:p>
          <a:p>
            <a:endParaRPr lang="en-US" sz="1600" dirty="0"/>
          </a:p>
          <a:p>
            <a:r>
              <a:rPr lang="en-US" sz="1600" dirty="0"/>
              <a:t>Taking into account the Governor’s recommendation, we also are proposing an increase of approximately 2% across our teacher pool. Fully funding the Governor’s recommendation will cost the division $40,000, which will qualify us to receive another $380,000 in state aid.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08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52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820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0423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488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461">
              <a:defRPr/>
            </a:pPr>
            <a:r>
              <a:rPr lang="en-US" sz="1600" b="1" dirty="0"/>
              <a:t>Transition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176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865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7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56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529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24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Moore’s law was postulated by Gordon Moore, cofounder of the Intel Corporation, in 1965.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2989A-F634-48E4-8DE2-EFF0482C4BD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025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/>
              <a:t>Click through animation. As you go, tell the story that matches each picture.</a:t>
            </a:r>
          </a:p>
          <a:p>
            <a:endParaRPr lang="en-US" sz="1600" dirty="0"/>
          </a:p>
          <a:p>
            <a:r>
              <a:rPr lang="en-US" sz="1600" dirty="0"/>
              <a:t>More than 37,000 people signed up for UVA’s first global virtual course: "The Modern World: Global History since 1760" is the first of six courses </a:t>
            </a:r>
            <a:r>
              <a:rPr lang="en-US" sz="1600" dirty="0" err="1"/>
              <a:t>UVa</a:t>
            </a:r>
            <a:r>
              <a:rPr lang="en-US" sz="1600" dirty="0"/>
              <a:t> will make available for free this semester through </a:t>
            </a:r>
            <a:r>
              <a:rPr lang="en-US" sz="1600" dirty="0" err="1"/>
              <a:t>Coursera</a:t>
            </a:r>
            <a:r>
              <a:rPr lang="en-US" sz="1600" dirty="0"/>
              <a:t>, an online partnership of more than 30 universities.</a:t>
            </a:r>
          </a:p>
          <a:p>
            <a:endParaRPr lang="en-US" sz="1600" dirty="0"/>
          </a:p>
          <a:p>
            <a:r>
              <a:rPr lang="en-US" sz="1600" dirty="0"/>
              <a:t>Availability of online learning tools: Recently, a local parent was told by a mechanic that repairs on his vehicle would cost $500. He viewed an online video tutorial and did the work himself for the cost of parts ($50).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61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0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0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851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3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27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77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3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8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1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4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07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9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1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/>
              <a:t>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2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0jIlsjJKM2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gif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g"/><Relationship Id="rId7" Type="http://schemas.microsoft.com/office/2007/relationships/hdphoto" Target="../media/hdphoto5.wdp"/><Relationship Id="rId12" Type="http://schemas.microsoft.com/office/2007/relationships/hdphoto" Target="../media/hdphoto6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5.jpeg"/><Relationship Id="rId5" Type="http://schemas.openxmlformats.org/officeDocument/2006/relationships/image" Target="../media/image10.jpe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u="sng" dirty="0" smtClean="0">
                <a:hlinkClick r:id="rId3"/>
              </a:rPr>
              <a:t>http</a:t>
            </a:r>
            <a:r>
              <a:rPr lang="en-US" u="sng" dirty="0">
                <a:hlinkClick r:id="rId3"/>
              </a:rPr>
              <a:t>://www.youtube.com/watch?v=0jIlsjJKM2Q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AHS Orchestra Flash Mob (6:26)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8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25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600200"/>
            <a:ext cx="9144000" cy="914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74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604357"/>
              </p:ext>
            </p:extLst>
          </p:nvPr>
        </p:nvGraphicFramePr>
        <p:xfrm>
          <a:off x="228600" y="457200"/>
          <a:ext cx="8686800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45037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Current Operational Challenges</a:t>
                      </a:r>
                      <a:endParaRPr lang="en-US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Current Instructional Challenges</a:t>
                      </a:r>
                      <a:endParaRPr lang="en-US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Watch List</a:t>
                      </a:r>
                      <a:endParaRPr lang="en-US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</a:tr>
              <a:tr h="2902424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dirty="0" smtClean="0"/>
                        <a:t>Enrollment growth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dirty="0" smtClean="0"/>
                        <a:t>Local</a:t>
                      </a:r>
                      <a:r>
                        <a:rPr lang="en-US" sz="2400" baseline="0" dirty="0" smtClean="0"/>
                        <a:t> revenue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dirty="0" smtClean="0"/>
                        <a:t>Compensation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dirty="0" smtClean="0"/>
                        <a:t>Bus replacement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Wingdings" pitchFamily="2" charset="2"/>
                        <a:buChar char="§"/>
                      </a:pPr>
                      <a:r>
                        <a:rPr lang="en-US" sz="2400" dirty="0" smtClean="0"/>
                        <a:t>Redistricting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dirty="0" smtClean="0"/>
                        <a:t>Capital Improvement Program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1"/>
                        </a:buClr>
                        <a:buFont typeface="Wingdings" pitchFamily="2" charset="2"/>
                        <a:buChar char="§"/>
                      </a:pPr>
                      <a:r>
                        <a:rPr lang="en-US" sz="2400" dirty="0" smtClean="0"/>
                        <a:t>Sequestration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3"/>
                        </a:buClr>
                        <a:buFont typeface="Wingdings" pitchFamily="2" charset="2"/>
                        <a:buChar char="§"/>
                      </a:pPr>
                      <a:r>
                        <a:rPr lang="en-US" sz="2400" baseline="0" dirty="0" smtClean="0"/>
                        <a:t>SOQ funding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3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dirty="0" smtClean="0"/>
                        <a:t>Increased students with F/R lunch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3"/>
                        </a:buClr>
                        <a:buFont typeface="Wingdings" pitchFamily="2" charset="2"/>
                        <a:buChar char="§"/>
                      </a:pPr>
                      <a:r>
                        <a:rPr lang="en-US" sz="2400" baseline="0" dirty="0" smtClean="0"/>
                        <a:t>State-mandated online testing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3"/>
                        </a:buClr>
                        <a:buFont typeface="Wingdings" pitchFamily="2" charset="2"/>
                        <a:buChar char="§"/>
                      </a:pPr>
                      <a:r>
                        <a:rPr lang="en-US" sz="2400" baseline="0" dirty="0" smtClean="0"/>
                        <a:t>World Languages Program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3"/>
                        </a:buClr>
                        <a:buFont typeface="Wingdings" pitchFamily="2" charset="2"/>
                        <a:buChar char="§"/>
                      </a:pPr>
                      <a:r>
                        <a:rPr lang="en-US" sz="2400" baseline="0" dirty="0" smtClean="0"/>
                        <a:t>Graduation requirements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3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baseline="0" dirty="0" smtClean="0"/>
                        <a:t>Staffing at large </a:t>
                      </a:r>
                      <a:r>
                        <a:rPr lang="en-US" sz="2400" baseline="0" dirty="0" err="1" smtClean="0"/>
                        <a:t>elem</a:t>
                      </a:r>
                      <a:r>
                        <a:rPr lang="en-US" sz="2400" baseline="0" dirty="0" smtClean="0"/>
                        <a:t> schools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3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baseline="0" dirty="0" smtClean="0"/>
                        <a:t>Professional development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6"/>
                        </a:buClr>
                        <a:buFont typeface="Wingdings" pitchFamily="2" charset="2"/>
                        <a:buChar char="§"/>
                      </a:pPr>
                      <a:r>
                        <a:rPr lang="en-US" sz="2400" baseline="0" dirty="0" smtClean="0"/>
                        <a:t>21st Century Learning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6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baseline="0" dirty="0" smtClean="0"/>
                        <a:t>Safe Schools/ Healthy Students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6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baseline="0" dirty="0" smtClean="0"/>
                        <a:t>Composite Index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6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2400" baseline="0" dirty="0" smtClean="0"/>
                        <a:t>Virginia Retirement System</a:t>
                      </a:r>
                    </a:p>
                    <a:p>
                      <a:pPr marL="225425" indent="-225425">
                        <a:spcBef>
                          <a:spcPts val="0"/>
                        </a:spcBef>
                        <a:spcAft>
                          <a:spcPts val="400"/>
                        </a:spcAft>
                        <a:buClr>
                          <a:schemeClr val="accent6">
                            <a:lumMod val="75000"/>
                          </a:schemeClr>
                        </a:buClr>
                        <a:buFont typeface="Arial" pitchFamily="34" charset="0"/>
                        <a:buChar char="•"/>
                      </a:pPr>
                      <a:endParaRPr lang="en-US" sz="24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20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48596055"/>
              </p:ext>
            </p:extLst>
          </p:nvPr>
        </p:nvGraphicFramePr>
        <p:xfrm>
          <a:off x="457200" y="1143000"/>
          <a:ext cx="8229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 Years of Maintenance of Effort Budgets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7378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530786053"/>
              </p:ext>
            </p:extLst>
          </p:nvPr>
        </p:nvGraphicFramePr>
        <p:xfrm>
          <a:off x="-76200" y="4114800"/>
          <a:ext cx="9296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“Maintenance of Effort” Means …</a:t>
              </a:r>
              <a:endParaRPr lang="en-US" sz="3200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57200" y="1295400"/>
            <a:ext cx="8229600" cy="327660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457200" indent="-457200">
              <a:spcAft>
                <a:spcPts val="3000"/>
              </a:spcAft>
              <a:buClr>
                <a:schemeClr val="accent5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Funding increases primarily to meet growth and mandates</a:t>
            </a:r>
          </a:p>
          <a:p>
            <a:pPr marL="457200" indent="-457200">
              <a:spcAft>
                <a:spcPts val="3000"/>
              </a:spcAft>
              <a:buClr>
                <a:schemeClr val="accent5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Fulfilling minimum requirements</a:t>
            </a:r>
          </a:p>
          <a:p>
            <a:pPr marL="457200" indent="-457200">
              <a:spcAft>
                <a:spcPts val="3000"/>
              </a:spcAft>
              <a:buClr>
                <a:schemeClr val="accent5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Limited opportunities for new initiatives</a:t>
            </a:r>
          </a:p>
        </p:txBody>
      </p:sp>
    </p:spTree>
    <p:extLst>
      <p:ext uri="{BB962C8B-B14F-4D97-AF65-F5344CB8AC3E}">
        <p14:creationId xmlns:p14="http://schemas.microsoft.com/office/powerpoint/2010/main" val="358124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5" t="28307" r="10441" b="7425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1600200"/>
            <a:ext cx="9144000" cy="914400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Moon Moment</a:t>
            </a:r>
            <a:endParaRPr lang="en-US" sz="5400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10560" y="4038600"/>
            <a:ext cx="54864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“Passion rebuilds the world for the youth. It makes all things alive and significant.”</a:t>
            </a:r>
            <a:endParaRPr lang="en-US" sz="32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spcAft>
                <a:spcPts val="1200"/>
              </a:spcAft>
            </a:pP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algn="r"/>
            <a:r>
              <a:rPr lang="en-US" sz="2400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Ralph Waldo Emerson</a:t>
            </a:r>
            <a:endParaRPr lang="en-US" sz="2400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46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93212" y="1219200"/>
            <a:ext cx="4800600" cy="5761528"/>
            <a:chOff x="2715999" y="1271464"/>
            <a:chExt cx="4800600" cy="5761528"/>
          </a:xfrm>
        </p:grpSpPr>
        <p:sp>
          <p:nvSpPr>
            <p:cNvPr id="28" name="AutoShape 5"/>
            <p:cNvSpPr>
              <a:spLocks/>
            </p:cNvSpPr>
            <p:nvPr/>
          </p:nvSpPr>
          <p:spPr bwMode="auto">
            <a:xfrm>
              <a:off x="3068723" y="4215490"/>
              <a:ext cx="4447876" cy="571500"/>
            </a:xfrm>
            <a:prstGeom prst="rightArrow">
              <a:avLst>
                <a:gd name="adj1" fmla="val 46880"/>
                <a:gd name="adj2" fmla="val 122691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00B050"/>
                </a:gs>
              </a:gsLst>
              <a:lin ang="0" scaled="1"/>
            </a:gra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29" name="Line 1"/>
            <p:cNvSpPr>
              <a:spLocks noChangeShapeType="1"/>
            </p:cNvSpPr>
            <p:nvPr/>
          </p:nvSpPr>
          <p:spPr bwMode="auto">
            <a:xfrm>
              <a:off x="2983890" y="1375850"/>
              <a:ext cx="0" cy="3126507"/>
            </a:xfrm>
            <a:prstGeom prst="line">
              <a:avLst/>
            </a:prstGeom>
            <a:noFill/>
            <a:ln w="63500">
              <a:solidFill>
                <a:srgbClr val="000000"/>
              </a:solidFill>
              <a:miter lim="800000"/>
              <a:headEnd type="stealth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30" name="Rectangle 29"/>
            <p:cNvSpPr>
              <a:spLocks/>
            </p:cNvSpPr>
            <p:nvPr/>
          </p:nvSpPr>
          <p:spPr bwMode="auto">
            <a:xfrm>
              <a:off x="3336635" y="4346642"/>
              <a:ext cx="319794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R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 Italic" charset="0"/>
                </a:rPr>
                <a:t>elevance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 of content</a:t>
              </a:r>
            </a:p>
          </p:txBody>
        </p:sp>
        <p:sp>
          <p:nvSpPr>
            <p:cNvPr id="31" name="Line 10"/>
            <p:cNvSpPr>
              <a:spLocks noChangeShapeType="1"/>
            </p:cNvSpPr>
            <p:nvPr/>
          </p:nvSpPr>
          <p:spPr bwMode="auto">
            <a:xfrm flipV="1">
              <a:off x="4217303" y="2999937"/>
              <a:ext cx="1971227" cy="0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2715999" y="1271464"/>
              <a:ext cx="526852" cy="3104760"/>
              <a:chOff x="2803922" y="1422591"/>
              <a:chExt cx="526852" cy="3104760"/>
            </a:xfrm>
          </p:grpSpPr>
          <p:sp>
            <p:nvSpPr>
              <p:cNvPr id="47" name="AutoShape 11"/>
              <p:cNvSpPr>
                <a:spLocks/>
              </p:cNvSpPr>
              <p:nvPr/>
            </p:nvSpPr>
            <p:spPr bwMode="auto">
              <a:xfrm rot="-5400000">
                <a:off x="1535906" y="2732484"/>
                <a:ext cx="3062883" cy="526852"/>
              </a:xfrm>
              <a:custGeom>
                <a:avLst/>
                <a:gdLst>
                  <a:gd name="T0" fmla="*/ 0 w 21600"/>
                  <a:gd name="T1" fmla="*/ 6339425 h 21600"/>
                  <a:gd name="T2" fmla="*/ 683847400 w 21600"/>
                  <a:gd name="T3" fmla="*/ 6339425 h 21600"/>
                  <a:gd name="T4" fmla="*/ 683847400 w 21600"/>
                  <a:gd name="T5" fmla="*/ 0 h 21600"/>
                  <a:gd name="T6" fmla="*/ 878500334 w 21600"/>
                  <a:gd name="T7" fmla="*/ 12996539 h 21600"/>
                  <a:gd name="T8" fmla="*/ 683847400 w 21600"/>
                  <a:gd name="T9" fmla="*/ 25993078 h 21600"/>
                  <a:gd name="T10" fmla="*/ 683847400 w 21600"/>
                  <a:gd name="T11" fmla="*/ 19653653 h 21600"/>
                  <a:gd name="T12" fmla="*/ 0 w 21600"/>
                  <a:gd name="T13" fmla="*/ 19653653 h 21600"/>
                  <a:gd name="T14" fmla="*/ 0 w 21600"/>
                  <a:gd name="T15" fmla="*/ 6339425 h 21600"/>
                  <a:gd name="T16" fmla="*/ 0 w 21600"/>
                  <a:gd name="T17" fmla="*/ 6339425 h 2160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600" h="21600">
                    <a:moveTo>
                      <a:pt x="0" y="5268"/>
                    </a:moveTo>
                    <a:lnTo>
                      <a:pt x="16814" y="5268"/>
                    </a:lnTo>
                    <a:lnTo>
                      <a:pt x="16814" y="0"/>
                    </a:lnTo>
                    <a:lnTo>
                      <a:pt x="21600" y="10800"/>
                    </a:lnTo>
                    <a:lnTo>
                      <a:pt x="16814" y="21600"/>
                    </a:lnTo>
                    <a:lnTo>
                      <a:pt x="16814" y="16332"/>
                    </a:lnTo>
                    <a:lnTo>
                      <a:pt x="0" y="16332"/>
                    </a:lnTo>
                    <a:lnTo>
                      <a:pt x="0" y="5268"/>
                    </a:lnTo>
                    <a:close/>
                    <a:moveTo>
                      <a:pt x="0" y="5268"/>
                    </a:moveTo>
                  </a:path>
                </a:pathLst>
              </a:custGeom>
              <a:gradFill rotWithShape="0">
                <a:gsLst>
                  <a:gs pos="0">
                    <a:srgbClr val="FF0000"/>
                  </a:gs>
                  <a:gs pos="100000">
                    <a:srgbClr val="FFFFFF"/>
                  </a:gs>
                </a:gsLst>
                <a:lin ang="5400000" scaled="1"/>
              </a:gradFill>
              <a:ln w="25400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cs typeface="Calibri" pitchFamily="34" charset="0"/>
                  <a:sym typeface="GillSans" charset="0"/>
                </a:endParaRPr>
              </a:p>
            </p:txBody>
          </p:sp>
          <p:sp>
            <p:nvSpPr>
              <p:cNvPr id="48" name="AutoShape 12"/>
              <p:cNvSpPr>
                <a:spLocks/>
              </p:cNvSpPr>
              <p:nvPr/>
            </p:nvSpPr>
            <p:spPr bwMode="auto">
              <a:xfrm rot="-5400000">
                <a:off x="1585014" y="2741952"/>
                <a:ext cx="2924473" cy="285751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  <a:sym typeface="Calibri Bold Italic" charset="0"/>
                  </a:rPr>
                  <a:t>Rigor</a:t>
                </a:r>
                <a:r>
                  <a:rPr kumimoji="0" lang="en-US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  <a:sym typeface="Calibri Bold" charset="0"/>
                  </a:rPr>
                  <a:t> 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  <a:sym typeface="Calibri Bold" charset="0"/>
                  </a:rPr>
                  <a:t>of curriculum</a:t>
                </a:r>
              </a:p>
            </p:txBody>
          </p:sp>
        </p:grpSp>
        <p:sp>
          <p:nvSpPr>
            <p:cNvPr id="33" name="Line 13"/>
            <p:cNvSpPr>
              <a:spLocks noChangeShapeType="1"/>
            </p:cNvSpPr>
            <p:nvPr/>
          </p:nvSpPr>
          <p:spPr bwMode="auto">
            <a:xfrm>
              <a:off x="2983890" y="1804475"/>
              <a:ext cx="1233413" cy="1195462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34" name="Oval 33"/>
            <p:cNvSpPr>
              <a:spLocks/>
            </p:cNvSpPr>
            <p:nvPr/>
          </p:nvSpPr>
          <p:spPr bwMode="auto">
            <a:xfrm>
              <a:off x="2760647" y="4277999"/>
              <a:ext cx="437555" cy="437555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333333"/>
                </a:gs>
              </a:gsLst>
              <a:lin ang="120000" scaled="1"/>
            </a:gra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35" name="Oval 34"/>
            <p:cNvSpPr>
              <a:spLocks/>
            </p:cNvSpPr>
            <p:nvPr/>
          </p:nvSpPr>
          <p:spPr bwMode="auto">
            <a:xfrm>
              <a:off x="5819065" y="5590661"/>
              <a:ext cx="732234" cy="285750"/>
            </a:xfrm>
            <a:prstGeom prst="ellipse">
              <a:avLst/>
            </a:prstGeom>
            <a:gradFill rotWithShape="0">
              <a:gsLst>
                <a:gs pos="0">
                  <a:srgbClr val="7F7F7F"/>
                </a:gs>
                <a:gs pos="100000">
                  <a:srgbClr val="FFFF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36" name="Line 16"/>
            <p:cNvSpPr>
              <a:spLocks noChangeShapeType="1"/>
            </p:cNvSpPr>
            <p:nvPr/>
          </p:nvSpPr>
          <p:spPr bwMode="auto">
            <a:xfrm>
              <a:off x="5003115" y="4534728"/>
              <a:ext cx="1185415" cy="1204392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37" name="Line 21"/>
            <p:cNvSpPr>
              <a:spLocks noChangeShapeType="1"/>
            </p:cNvSpPr>
            <p:nvPr/>
          </p:nvSpPr>
          <p:spPr bwMode="auto">
            <a:xfrm rot="10800000">
              <a:off x="4216184" y="2999937"/>
              <a:ext cx="1118" cy="2736390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38" name="Line 22"/>
            <p:cNvSpPr>
              <a:spLocks noChangeShapeType="1"/>
            </p:cNvSpPr>
            <p:nvPr/>
          </p:nvSpPr>
          <p:spPr bwMode="auto">
            <a:xfrm rot="10800000" flipH="1">
              <a:off x="6188531" y="2955289"/>
              <a:ext cx="0" cy="2783830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39" name="Line 23"/>
            <p:cNvSpPr>
              <a:spLocks noChangeShapeType="1"/>
            </p:cNvSpPr>
            <p:nvPr/>
          </p:nvSpPr>
          <p:spPr bwMode="auto">
            <a:xfrm>
              <a:off x="4216185" y="5736327"/>
              <a:ext cx="1972345" cy="2792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40" name="Line 24"/>
            <p:cNvSpPr>
              <a:spLocks noChangeShapeType="1"/>
            </p:cNvSpPr>
            <p:nvPr/>
          </p:nvSpPr>
          <p:spPr bwMode="auto">
            <a:xfrm>
              <a:off x="5010929" y="1804475"/>
              <a:ext cx="1177601" cy="1195462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41" name="Line 25"/>
            <p:cNvSpPr>
              <a:spLocks noChangeShapeType="1"/>
            </p:cNvSpPr>
            <p:nvPr/>
          </p:nvSpPr>
          <p:spPr bwMode="auto">
            <a:xfrm>
              <a:off x="2983890" y="1794429"/>
              <a:ext cx="2027039" cy="10046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42" name="Oval 41"/>
            <p:cNvSpPr>
              <a:spLocks/>
            </p:cNvSpPr>
            <p:nvPr/>
          </p:nvSpPr>
          <p:spPr bwMode="auto">
            <a:xfrm>
              <a:off x="5617031" y="2367603"/>
              <a:ext cx="1143000" cy="1143000"/>
            </a:xfrm>
            <a:prstGeom prst="ellipse">
              <a:avLst/>
            </a:prstGeom>
            <a:gradFill rotWithShape="0">
              <a:gsLst>
                <a:gs pos="0">
                  <a:srgbClr val="FFFF00"/>
                </a:gs>
                <a:gs pos="100000">
                  <a:srgbClr val="FFFFFF"/>
                </a:gs>
              </a:gsLst>
              <a:lin ang="20520000" scaled="1"/>
            </a:gra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  <a:sym typeface="Helvetica Neue" pitchFamily="17" charset="0"/>
                </a:rPr>
                <a:t>Quality Learning Experience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  <a:sym typeface="Helvetica Neue" pitchFamily="17" charset="0"/>
                </a:rPr>
                <a:t>for one learner</a:t>
              </a:r>
            </a:p>
          </p:txBody>
        </p:sp>
        <p:sp>
          <p:nvSpPr>
            <p:cNvPr id="43" name="Line 27"/>
            <p:cNvSpPr>
              <a:spLocks noChangeShapeType="1"/>
            </p:cNvSpPr>
            <p:nvPr/>
          </p:nvSpPr>
          <p:spPr bwMode="auto">
            <a:xfrm rot="10800000" flipH="1">
              <a:off x="5010929" y="1795545"/>
              <a:ext cx="0" cy="2732484"/>
            </a:xfrm>
            <a:prstGeom prst="lin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rot="2700000">
              <a:off x="2532924" y="5275975"/>
              <a:ext cx="2987182" cy="526852"/>
            </a:xfrm>
            <a:custGeom>
              <a:avLst/>
              <a:gdLst>
                <a:gd name="T0" fmla="*/ 2147483647 w 21600"/>
                <a:gd name="T1" fmla="*/ 681781583 h 21600"/>
                <a:gd name="T2" fmla="*/ 2147483647 w 21600"/>
                <a:gd name="T3" fmla="*/ 901695062 h 21600"/>
                <a:gd name="T4" fmla="*/ 2147483647 w 21600"/>
                <a:gd name="T5" fmla="*/ 450847531 h 21600"/>
                <a:gd name="T6" fmla="*/ 2147483647 w 21600"/>
                <a:gd name="T7" fmla="*/ 0 h 21600"/>
                <a:gd name="T8" fmla="*/ 2147483647 w 21600"/>
                <a:gd name="T9" fmla="*/ 219913479 h 21600"/>
                <a:gd name="T10" fmla="*/ 0 w 21600"/>
                <a:gd name="T11" fmla="*/ 219913479 h 21600"/>
                <a:gd name="T12" fmla="*/ 0 w 21600"/>
                <a:gd name="T13" fmla="*/ 681781583 h 21600"/>
                <a:gd name="T14" fmla="*/ 2147483647 w 21600"/>
                <a:gd name="T15" fmla="*/ 681781583 h 21600"/>
                <a:gd name="T16" fmla="*/ 2147483647 w 21600"/>
                <a:gd name="T17" fmla="*/ 681781583 h 216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1600" h="21600">
                  <a:moveTo>
                    <a:pt x="16470" y="16332"/>
                  </a:moveTo>
                  <a:lnTo>
                    <a:pt x="16470" y="21600"/>
                  </a:lnTo>
                  <a:lnTo>
                    <a:pt x="21600" y="10800"/>
                  </a:lnTo>
                  <a:lnTo>
                    <a:pt x="16470" y="0"/>
                  </a:lnTo>
                  <a:lnTo>
                    <a:pt x="16470" y="5268"/>
                  </a:lnTo>
                  <a:lnTo>
                    <a:pt x="0" y="5268"/>
                  </a:lnTo>
                  <a:lnTo>
                    <a:pt x="0" y="16332"/>
                  </a:lnTo>
                  <a:lnTo>
                    <a:pt x="16470" y="16332"/>
                  </a:lnTo>
                  <a:close/>
                  <a:moveTo>
                    <a:pt x="16470" y="16332"/>
                  </a:move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0099FF"/>
                </a:gs>
              </a:gsLst>
              <a:lin ang="2700000" scaled="1"/>
            </a:gradFill>
            <a:ln w="25400" cap="flat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 anchorCtr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45" name="Oval 44"/>
            <p:cNvSpPr>
              <a:spLocks/>
            </p:cNvSpPr>
            <p:nvPr/>
          </p:nvSpPr>
          <p:spPr bwMode="auto">
            <a:xfrm>
              <a:off x="2876733" y="4385154"/>
              <a:ext cx="258961" cy="258961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8E9FD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GillSans" charset="0"/>
              </a:endParaRPr>
            </a:p>
          </p:txBody>
        </p:sp>
        <p:sp>
          <p:nvSpPr>
            <p:cNvPr id="46" name="Rectangle 45"/>
            <p:cNvSpPr>
              <a:spLocks/>
            </p:cNvSpPr>
            <p:nvPr/>
          </p:nvSpPr>
          <p:spPr bwMode="auto">
            <a:xfrm rot="2700000">
              <a:off x="2579621" y="5299915"/>
              <a:ext cx="270569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-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 Italic" charset="0"/>
                </a:rPr>
                <a:t>Relationships</a:t>
              </a:r>
              <a:r>
                <a:rPr kumimoji="0" lang="en-US" sz="1600" b="1" i="0" u="none" strike="noStrike" kern="1200" cap="none" spc="-6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  <a:sym typeface="Calibri Bold" charset="0"/>
                </a:rPr>
                <a:t> to learning resources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51" name="Rectangle 50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57200" y="118646"/>
              <a:ext cx="84582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Design 2015: 21st Century Innovation Lab </a:t>
              </a:r>
              <a:endParaRPr lang="en-US" sz="3800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5715000" y="1219200"/>
            <a:ext cx="29718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4BACC6"/>
              </a:buClr>
            </a:pPr>
            <a:r>
              <a:rPr lang="en-US" sz="2800" dirty="0" smtClean="0">
                <a:solidFill>
                  <a:schemeClr val="accent5"/>
                </a:solidFill>
              </a:rPr>
              <a:t>Advancing our capabilities </a:t>
            </a:r>
            <a:r>
              <a:rPr lang="en-US" sz="2800" dirty="0">
                <a:solidFill>
                  <a:schemeClr val="accent5"/>
                </a:solidFill>
              </a:rPr>
              <a:t>in the:</a:t>
            </a:r>
          </a:p>
          <a:p>
            <a:pPr marL="457200" indent="-457200">
              <a:spcAft>
                <a:spcPts val="12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800" dirty="0"/>
              <a:t>Use of technological resources</a:t>
            </a:r>
          </a:p>
          <a:p>
            <a:pPr marL="457200" indent="-457200">
              <a:spcAft>
                <a:spcPts val="12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800" dirty="0"/>
              <a:t>Learning environment</a:t>
            </a:r>
          </a:p>
          <a:p>
            <a:pPr marL="457200" indent="-457200">
              <a:spcAft>
                <a:spcPts val="12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800" dirty="0"/>
              <a:t>Quality of the instructional method</a:t>
            </a:r>
          </a:p>
        </p:txBody>
      </p:sp>
    </p:spTree>
    <p:extLst>
      <p:ext uri="{BB962C8B-B14F-4D97-AF65-F5344CB8AC3E}">
        <p14:creationId xmlns:p14="http://schemas.microsoft.com/office/powerpoint/2010/main" val="135097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32"/>
          <a:stretch/>
        </p:blipFill>
        <p:spPr bwMode="auto">
          <a:xfrm rot="599871">
            <a:off x="456900" y="844402"/>
            <a:ext cx="2514452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127" y="3719565"/>
            <a:ext cx="2515998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652176">
            <a:off x="3292565" y="3719565"/>
            <a:ext cx="251268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703" y="3719565"/>
            <a:ext cx="25146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6" name="TextBox 15"/>
          <p:cNvSpPr txBox="1"/>
          <p:nvPr/>
        </p:nvSpPr>
        <p:spPr>
          <a:xfrm>
            <a:off x="3147779" y="878131"/>
            <a:ext cx="5996221" cy="457553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600" dirty="0" smtClean="0"/>
              <a:t>Implementing the</a:t>
            </a:r>
            <a:endParaRPr lang="en-US" sz="3600" dirty="0"/>
          </a:p>
        </p:txBody>
      </p:sp>
      <p:sp>
        <p:nvSpPr>
          <p:cNvPr id="17" name="Rectangle 16"/>
          <p:cNvSpPr/>
          <p:nvPr/>
        </p:nvSpPr>
        <p:spPr>
          <a:xfrm>
            <a:off x="4525617" y="1488084"/>
            <a:ext cx="3246339" cy="1142293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 rot="21251220">
            <a:off x="269930" y="571372"/>
            <a:ext cx="2451569" cy="3657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thinking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 rot="779539">
            <a:off x="278734" y="5911004"/>
            <a:ext cx="1569597" cy="3657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Creativity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 rot="21168592">
            <a:off x="3476880" y="3375298"/>
            <a:ext cx="2144048" cy="36576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 rot="403647">
            <a:off x="6032629" y="5937806"/>
            <a:ext cx="2496324" cy="36576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547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25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600200"/>
            <a:ext cx="9144000" cy="914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Funding Request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8570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27354110"/>
              </p:ext>
            </p:extLst>
          </p:nvPr>
        </p:nvGraphicFramePr>
        <p:xfrm>
          <a:off x="457200" y="1066800"/>
          <a:ext cx="8229600" cy="1832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10689"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Anticipated Revenue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$153.97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noFill/>
                  </a:tcPr>
                </a:tc>
              </a:tr>
              <a:tr h="610689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Proposed Expenses</a:t>
                      </a:r>
                      <a:endParaRPr 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693738" algn="l"/>
                        </a:tabLst>
                      </a:pPr>
                      <a:r>
                        <a:rPr lang="en-US" sz="3200" dirty="0" smtClean="0"/>
                        <a:t>$155.44</a:t>
                      </a:r>
                      <a:endParaRPr lang="en-US" sz="3200" dirty="0"/>
                    </a:p>
                  </a:txBody>
                  <a:tcPr anchor="ctr">
                    <a:lnL w="12700" cmpd="sng">
                      <a:noFill/>
                    </a:lnL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0689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Funding</a:t>
                      </a:r>
                      <a:r>
                        <a:rPr lang="en-US" sz="3200" baseline="0" dirty="0" smtClean="0"/>
                        <a:t> Gap</a:t>
                      </a:r>
                      <a:endParaRPr 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($1.47)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1186243"/>
              </p:ext>
            </p:extLst>
          </p:nvPr>
        </p:nvGraphicFramePr>
        <p:xfrm>
          <a:off x="457200" y="3886200"/>
          <a:ext cx="8229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Total Funding Request (in millions)</a:t>
              </a:r>
              <a:endParaRPr lang="en-US" sz="3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-5080" y="3200400"/>
            <a:ext cx="9144000" cy="677108"/>
            <a:chOff x="0" y="118646"/>
            <a:chExt cx="9144000" cy="677108"/>
          </a:xfrm>
        </p:grpSpPr>
        <p:sp>
          <p:nvSpPr>
            <p:cNvPr id="10" name="Rectangle 9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2013-14 Revenue Sources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6873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023988"/>
              </p:ext>
            </p:extLst>
          </p:nvPr>
        </p:nvGraphicFramePr>
        <p:xfrm>
          <a:off x="457200" y="1371600"/>
          <a:ext cx="8229600" cy="492965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200400"/>
                <a:gridCol w="1676400"/>
                <a:gridCol w="1676400"/>
                <a:gridCol w="1676400"/>
              </a:tblGrid>
              <a:tr h="372366"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2012-13</a:t>
                      </a:r>
                      <a:r>
                        <a:rPr lang="en-US" sz="28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Adopted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2013-14 Proposed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 </a:t>
                      </a:r>
                      <a:b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Change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04201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Local – Schools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$1.59</a:t>
                      </a:r>
                      <a:endParaRPr lang="en-US" sz="2800" b="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$2.05</a:t>
                      </a:r>
                      <a:endParaRPr lang="en-US" sz="2800" b="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$0.46</a:t>
                      </a:r>
                      <a:endParaRPr lang="en-US" sz="2800" b="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04201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State Revenue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$42.95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$43.32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$0.37</a:t>
                      </a:r>
                      <a:endParaRPr lang="en-US" sz="2800" b="0" dirty="0"/>
                    </a:p>
                  </a:txBody>
                  <a:tcPr anchor="ctr"/>
                </a:tc>
              </a:tr>
              <a:tr h="204201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Federal</a:t>
                      </a:r>
                      <a:r>
                        <a:rPr lang="en-US" sz="2800" b="0" baseline="0" dirty="0" smtClean="0"/>
                        <a:t> Revenue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$2.94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$2.94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baseline="0" dirty="0" smtClean="0"/>
                        <a:t> $0</a:t>
                      </a:r>
                      <a:endParaRPr lang="en-US" sz="2800" b="0" dirty="0"/>
                    </a:p>
                  </a:txBody>
                  <a:tcPr anchor="ctr"/>
                </a:tc>
              </a:tr>
              <a:tr h="372366">
                <a:tc>
                  <a:txBody>
                    <a:bodyPr/>
                    <a:lstStyle/>
                    <a:p>
                      <a:r>
                        <a:rPr lang="en-US" sz="2800" b="0" dirty="0" smtClean="0"/>
                        <a:t>Local – General </a:t>
                      </a:r>
                      <a:br>
                        <a:rPr lang="en-US" sz="2800" b="0" dirty="0" smtClean="0"/>
                      </a:br>
                      <a:r>
                        <a:rPr lang="en-US" sz="2800" b="0" dirty="0" smtClean="0"/>
                        <a:t>Fund Transfer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$100.11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$102.62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$2.51</a:t>
                      </a:r>
                      <a:endParaRPr lang="en-US" sz="2800" b="0" dirty="0"/>
                    </a:p>
                  </a:txBody>
                  <a:tcPr anchor="ctr"/>
                </a:tc>
              </a:tr>
              <a:tr h="540532">
                <a:tc>
                  <a:txBody>
                    <a:bodyPr/>
                    <a:lstStyle/>
                    <a:p>
                      <a:r>
                        <a:rPr lang="en-US" sz="2800" b="0" spc="-50" baseline="0" dirty="0" smtClean="0"/>
                        <a:t>Other Local Transfers</a:t>
                      </a:r>
                      <a:r>
                        <a:rPr lang="en-US" sz="2800" b="0" spc="-50" dirty="0" smtClean="0"/>
                        <a:t> </a:t>
                      </a:r>
                      <a:r>
                        <a:rPr lang="en-US" sz="2800" b="0" dirty="0" smtClean="0"/>
                        <a:t/>
                      </a:r>
                      <a:br>
                        <a:rPr lang="en-US" sz="2800" b="0" dirty="0" smtClean="0"/>
                      </a:br>
                      <a:r>
                        <a:rPr lang="en-US" sz="2800" b="0" dirty="0" smtClean="0"/>
                        <a:t>&amp; Fund Balance</a:t>
                      </a:r>
                      <a:endParaRPr lang="en-US" sz="2800" b="0" dirty="0"/>
                    </a:p>
                  </a:txBody>
                  <a:tcP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$3.67</a:t>
                      </a:r>
                      <a:endParaRPr lang="en-US" sz="2800" b="0" dirty="0"/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$3.05</a:t>
                      </a:r>
                      <a:endParaRPr lang="en-US" sz="2800" b="0" dirty="0"/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rgbClr val="FF0000"/>
                          </a:solidFill>
                        </a:rPr>
                        <a:t>($0.62)</a:t>
                      </a:r>
                      <a:endParaRPr lang="en-US" sz="2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532">
                <a:tc>
                  <a:txBody>
                    <a:bodyPr/>
                    <a:lstStyle/>
                    <a:p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$151.25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$153.97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$2.72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Revenues (in millions)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750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25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392" y="502920"/>
            <a:ext cx="27432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92" r="17942"/>
          <a:stretch/>
        </p:blipFill>
        <p:spPr bwMode="auto">
          <a:xfrm>
            <a:off x="685800" y="3411159"/>
            <a:ext cx="18288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5397"/>
          <a:stretch/>
        </p:blipFill>
        <p:spPr bwMode="auto">
          <a:xfrm>
            <a:off x="2667000" y="3411159"/>
            <a:ext cx="18288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8" r="25179"/>
          <a:stretch/>
        </p:blipFill>
        <p:spPr bwMode="auto">
          <a:xfrm>
            <a:off x="4645025" y="3411159"/>
            <a:ext cx="1831975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53" r="21046" b="18167"/>
          <a:stretch/>
        </p:blipFill>
        <p:spPr bwMode="auto">
          <a:xfrm>
            <a:off x="6629400" y="3411159"/>
            <a:ext cx="18288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68846" y="5524905"/>
            <a:ext cx="821229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itchFamily="34" charset="0"/>
                <a:cs typeface="Arial" pitchFamily="34" charset="0"/>
              </a:rPr>
              <a:t>Meeting Students at the Leading Edge of Their Potential</a:t>
            </a:r>
            <a:r>
              <a:rPr kumimoji="0" lang="en-US" sz="2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8845" y="2344359"/>
            <a:ext cx="82122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ea typeface="Calibri" pitchFamily="34" charset="0"/>
                <a:cs typeface="Arial" pitchFamily="34" charset="0"/>
              </a:rPr>
              <a:t>Superintendent’s Funding Request</a:t>
            </a:r>
            <a:endParaRPr kumimoji="0" lang="en-US" sz="2800" b="1" i="1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ea typeface="Calibri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8153" y="1734759"/>
            <a:ext cx="20697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ea typeface="Calibri" pitchFamily="34" charset="0"/>
                <a:cs typeface="Arial" pitchFamily="34" charset="0"/>
              </a:rPr>
              <a:t>2013-14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17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557205"/>
              </p:ext>
            </p:extLst>
          </p:nvPr>
        </p:nvGraphicFramePr>
        <p:xfrm>
          <a:off x="457200" y="1371600"/>
          <a:ext cx="8229600" cy="4998720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1752600"/>
                <a:gridCol w="1619250"/>
                <a:gridCol w="1619250"/>
                <a:gridCol w="1619250"/>
                <a:gridCol w="1619250"/>
              </a:tblGrid>
              <a:tr h="322517">
                <a:tc>
                  <a:txBody>
                    <a:bodyPr/>
                    <a:lstStyle/>
                    <a:p>
                      <a:pPr algn="ctr"/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2012-13</a:t>
                      </a:r>
                      <a:r>
                        <a:rPr lang="en-US" sz="2000" b="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Adopted</a:t>
                      </a:r>
                      <a:endParaRPr lang="en-US" sz="20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2013-14 </a:t>
                      </a:r>
                      <a:r>
                        <a:rPr lang="en-US" sz="2000" b="0" spc="-1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Requested</a:t>
                      </a:r>
                      <a:endParaRPr lang="en-US" sz="2000" b="0" spc="-10" baseline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 </a:t>
                      </a:r>
                      <a:b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Change</a:t>
                      </a:r>
                      <a:endParaRPr lang="en-US" sz="20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</a:t>
                      </a:r>
                      <a:b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0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Change</a:t>
                      </a:r>
                      <a:endParaRPr lang="en-US" sz="20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238382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Instruction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smtClean="0"/>
                        <a:t>$114.84</a:t>
                      </a:r>
                      <a:endParaRPr lang="en-US" sz="2800" b="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$118.17</a:t>
                      </a:r>
                      <a:endParaRPr lang="en-US" sz="2800" b="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$3.33</a:t>
                      </a:r>
                      <a:endParaRPr lang="en-US" sz="2800" b="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2.90%</a:t>
                      </a:r>
                      <a:endParaRPr lang="en-US" sz="2800" b="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1218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Admin, Attendance &amp; Health</a:t>
                      </a:r>
                      <a:endParaRPr lang="en-US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$6.80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$6.88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$0.08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1.28%</a:t>
                      </a:r>
                      <a:endParaRPr lang="en-US" sz="2800" b="0" dirty="0"/>
                    </a:p>
                  </a:txBody>
                  <a:tcPr anchor="ctr"/>
                </a:tc>
              </a:tr>
              <a:tr h="238382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Transportation</a:t>
                      </a:r>
                      <a:endParaRPr lang="en-US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$8.84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$9.36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$0.52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5.85%</a:t>
                      </a:r>
                      <a:endParaRPr lang="en-US" sz="2800" b="0" dirty="0"/>
                    </a:p>
                  </a:txBody>
                  <a:tcPr anchor="ctr"/>
                </a:tc>
              </a:tr>
              <a:tr h="377213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Building Services</a:t>
                      </a:r>
                      <a:endParaRPr lang="en-US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$14.52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$14.92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$0.40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2.75%</a:t>
                      </a:r>
                      <a:endParaRPr lang="en-US" sz="2800" b="0" dirty="0"/>
                    </a:p>
                  </a:txBody>
                  <a:tcPr anchor="ctr"/>
                </a:tc>
              </a:tr>
              <a:tr h="238382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Technology</a:t>
                      </a:r>
                      <a:endParaRPr lang="en-US" sz="2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$2.43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$2.71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$0.0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11.68%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238382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Transfers</a:t>
                      </a:r>
                      <a:endParaRPr lang="en-US" sz="2000" b="0" dirty="0"/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$3.83</a:t>
                      </a:r>
                      <a:endParaRPr lang="en-US" sz="2800" b="0" dirty="0"/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/>
                        <a:t>$3.40</a:t>
                      </a:r>
                      <a:endParaRPr lang="en-US" sz="2800" b="0" dirty="0"/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rgbClr val="FF0000"/>
                          </a:solidFill>
                        </a:rPr>
                        <a:t>($0.42)</a:t>
                      </a:r>
                      <a:endParaRPr lang="en-US" sz="2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rgbClr val="FF0000"/>
                          </a:solidFill>
                        </a:rPr>
                        <a:t>- 11.09%</a:t>
                      </a:r>
                      <a:endParaRPr lang="en-US" sz="28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82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$151.25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$155.44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$4.20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2.77%</a:t>
                      </a:r>
                      <a:endParaRPr lang="en-US" sz="28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Expenses (in millions)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0482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199" y="1179871"/>
            <a:ext cx="82295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4F81B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</a:rPr>
              <a:t>VRS rates for 2013-14 hold steady at 12.77%</a:t>
            </a:r>
          </a:p>
          <a:p>
            <a:pPr marL="457200" indent="-457200">
              <a:spcAft>
                <a:spcPts val="1200"/>
              </a:spcAft>
              <a:buClr>
                <a:srgbClr val="4F81B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</a:rPr>
              <a:t>Overall enrollment will increase</a:t>
            </a:r>
          </a:p>
          <a:p>
            <a:pPr marL="457200" indent="-457200">
              <a:spcAft>
                <a:spcPts val="1200"/>
              </a:spcAft>
              <a:buClr>
                <a:srgbClr val="4F81B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</a:rPr>
              <a:t>Free/reduced lunch numbers have increased; future projections assume current levels will remain constant</a:t>
            </a:r>
          </a:p>
          <a:p>
            <a:pPr marL="457200" indent="-457200">
              <a:spcAft>
                <a:spcPts val="1200"/>
              </a:spcAft>
              <a:buClr>
                <a:srgbClr val="4F81B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</a:rPr>
              <a:t>2% salary increase for employees</a:t>
            </a:r>
          </a:p>
          <a:p>
            <a:pPr marL="457200" indent="-457200">
              <a:spcAft>
                <a:spcPts val="1200"/>
              </a:spcAft>
              <a:buClr>
                <a:srgbClr val="4F81B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</a:rPr>
              <a:t>School bus replacement costs will be moved from the operational budget to the CIP</a:t>
            </a:r>
          </a:p>
          <a:p>
            <a:pPr marL="457200" indent="-457200">
              <a:spcAft>
                <a:spcPts val="1200"/>
              </a:spcAft>
              <a:buClr>
                <a:srgbClr val="4F81B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</a:rPr>
              <a:t>Class size and scheduling </a:t>
            </a:r>
            <a:r>
              <a:rPr lang="en-US" sz="2800" smtClean="0">
                <a:solidFill>
                  <a:prstClr val="black"/>
                </a:solidFill>
              </a:rPr>
              <a:t>changes have </a:t>
            </a:r>
            <a:r>
              <a:rPr lang="en-US" sz="2800" dirty="0" smtClean="0">
                <a:solidFill>
                  <a:prstClr val="black"/>
                </a:solidFill>
              </a:rPr>
              <a:t>budgetary impacts</a:t>
            </a:r>
            <a:endParaRPr lang="en-US" sz="28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5" name="Rectangle 4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Systemic Assumptions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5388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577297"/>
              </p:ext>
            </p:extLst>
          </p:nvPr>
        </p:nvGraphicFramePr>
        <p:xfrm>
          <a:off x="457200" y="1600200"/>
          <a:ext cx="8229602" cy="4800600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5181604"/>
                <a:gridCol w="3047998"/>
              </a:tblGrid>
              <a:tr h="619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  <a:t>Instruction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  <a:t>$248,135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62751">
                <a:tc>
                  <a:txBody>
                    <a:bodyPr/>
                    <a:lstStyle/>
                    <a:p>
                      <a:pPr marL="0" indent="0" algn="l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  <a:t>Maintenance</a:t>
                      </a:r>
                      <a:r>
                        <a:rPr lang="en-US" sz="3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of Effort</a:t>
                      </a:r>
                      <a:br>
                        <a:rPr lang="en-US" sz="3400" b="0" baseline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2400" b="0" i="1" baseline="0" dirty="0" smtClean="0">
                          <a:solidFill>
                            <a:schemeClr val="tx1"/>
                          </a:solidFill>
                          <a:effectLst/>
                        </a:rPr>
                        <a:t>(primarily to support enrollment growth and mandates)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  <a:t>$3,198,210</a:t>
                      </a:r>
                      <a:endParaRPr lang="en-US" sz="3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62751">
                <a:tc>
                  <a:txBody>
                    <a:bodyPr/>
                    <a:lstStyle/>
                    <a:p>
                      <a:pPr marL="0" indent="0" algn="l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  <a:t>Market Competitiveness</a:t>
                      </a:r>
                      <a:b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2400" b="0" i="1" dirty="0" smtClean="0">
                          <a:solidFill>
                            <a:schemeClr val="tx1"/>
                          </a:solidFill>
                          <a:effectLst/>
                        </a:rPr>
                        <a:t>(t</a:t>
                      </a:r>
                      <a:r>
                        <a:rPr lang="en-US" sz="2400" b="0" i="1" baseline="0" dirty="0" smtClean="0">
                          <a:solidFill>
                            <a:schemeClr val="tx1"/>
                          </a:solidFill>
                          <a:effectLst/>
                        </a:rPr>
                        <a:t>o support recruitment and retention of highly-qualified workforce)</a:t>
                      </a:r>
                      <a:endParaRPr lang="en-US" sz="2400" b="0" i="1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  <a:t>$3,271,527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3319">
                <a:tc>
                  <a:txBody>
                    <a:bodyPr/>
                    <a:lstStyle/>
                    <a:p>
                      <a:pPr marL="0" indent="0" algn="l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  <a:t>Budget Reductions</a:t>
                      </a:r>
                      <a:br>
                        <a:rPr lang="en-US" sz="3400" b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en-US" sz="8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400" b="0" dirty="0" smtClean="0">
                          <a:solidFill>
                            <a:srgbClr val="FF0000"/>
                          </a:solidFill>
                          <a:effectLst/>
                        </a:rPr>
                        <a:t>($3,457,602)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2347">
                <a:tc>
                  <a:txBody>
                    <a:bodyPr/>
                    <a:lstStyle/>
                    <a:p>
                      <a:pPr marL="0" indent="0" algn="l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600" b="1" dirty="0" smtClean="0">
                          <a:solidFill>
                            <a:schemeClr val="accent1"/>
                          </a:solidFill>
                          <a:effectLst/>
                        </a:rPr>
                        <a:t/>
                      </a:r>
                      <a:br>
                        <a:rPr lang="en-US" sz="600" b="1" dirty="0" smtClean="0">
                          <a:solidFill>
                            <a:schemeClr val="accent1"/>
                          </a:solidFill>
                          <a:effectLst/>
                        </a:rPr>
                      </a:br>
                      <a:r>
                        <a:rPr lang="en-US" sz="3400" b="1" dirty="0" smtClean="0">
                          <a:solidFill>
                            <a:schemeClr val="accent1"/>
                          </a:solidFill>
                          <a:effectLst/>
                        </a:rPr>
                        <a:t>Total for Tier 1 Initiatives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3400" b="1" dirty="0" smtClean="0">
                          <a:solidFill>
                            <a:schemeClr val="accent1"/>
                          </a:solidFill>
                          <a:effectLst/>
                        </a:rPr>
                        <a:t>$3,260,270</a:t>
                      </a:r>
                    </a:p>
                  </a:txBody>
                  <a:tcPr anchor="b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233775"/>
            <a:ext cx="9144000" cy="1261884"/>
            <a:chOff x="0" y="118646"/>
            <a:chExt cx="9144000" cy="1261884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124337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Addressing Our Needs: </a:t>
              </a:r>
              <a:b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Summary of Tier 1 Initiatives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277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12520"/>
            <a:ext cx="8229599" cy="540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Growth Due to Enrollment </a:t>
            </a:r>
            <a:r>
              <a:rPr lang="en-US" sz="2400" dirty="0" smtClean="0">
                <a:solidFill>
                  <a:srgbClr val="4BACC6"/>
                </a:solidFill>
              </a:rPr>
              <a:t>23.64 FTE - $1,483,528; $43,996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Transfer to Comprehensive Services Act (CSA) </a:t>
            </a:r>
            <a:r>
              <a:rPr lang="en-US" sz="2400" dirty="0" smtClean="0">
                <a:solidFill>
                  <a:srgbClr val="4BACC6"/>
                </a:solidFill>
              </a:rPr>
              <a:t>$500,000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Piedmont Regional Education Program (PREP) </a:t>
            </a:r>
            <a:r>
              <a:rPr lang="en-US" sz="2400" dirty="0" smtClean="0">
                <a:solidFill>
                  <a:srgbClr val="4BACC6"/>
                </a:solidFill>
              </a:rPr>
              <a:t>$258,942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Return of School Capital </a:t>
            </a:r>
            <a:r>
              <a:rPr lang="en-US" sz="2400" dirty="0" smtClean="0">
                <a:solidFill>
                  <a:srgbClr val="4BACC6"/>
                </a:solidFill>
              </a:rPr>
              <a:t>$226,978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Projected Donations </a:t>
            </a:r>
            <a:r>
              <a:rPr lang="en-US" sz="2400" dirty="0" smtClean="0">
                <a:solidFill>
                  <a:srgbClr val="4BACC6"/>
                </a:solidFill>
              </a:rPr>
              <a:t>$180,647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Special Education Staffing 2.50 FTE - </a:t>
            </a:r>
            <a:r>
              <a:rPr lang="en-US" sz="2400" dirty="0" smtClean="0">
                <a:solidFill>
                  <a:srgbClr val="4BACC6"/>
                </a:solidFill>
              </a:rPr>
              <a:t>$167,467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Capital Improvement Program (CIP) Storage Lease </a:t>
            </a:r>
            <a:r>
              <a:rPr lang="en-US" sz="2400" dirty="0" smtClean="0">
                <a:solidFill>
                  <a:srgbClr val="4BACC6"/>
                </a:solidFill>
              </a:rPr>
              <a:t>$144,000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Charlottesville Albemarle Technical Education Center (CATEC) </a:t>
            </a:r>
            <a:r>
              <a:rPr lang="en-US" sz="2400" dirty="0" smtClean="0">
                <a:solidFill>
                  <a:srgbClr val="4BACC6"/>
                </a:solidFill>
              </a:rPr>
              <a:t>$107,701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Increase Staffing to Support English for Speakers of Other Languages (ESOL) Students 1.00 FTE - </a:t>
            </a:r>
            <a:r>
              <a:rPr lang="en-US" sz="2400" dirty="0" smtClean="0">
                <a:solidFill>
                  <a:srgbClr val="4BACC6"/>
                </a:solidFill>
              </a:rPr>
              <a:t>$66,987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Increases in Wireless Costs </a:t>
            </a:r>
            <a:r>
              <a:rPr lang="en-US" sz="2400" dirty="0" smtClean="0">
                <a:solidFill>
                  <a:srgbClr val="4BACC6"/>
                </a:solidFill>
              </a:rPr>
              <a:t>$60,000</a:t>
            </a:r>
          </a:p>
          <a:p>
            <a:pPr marL="457200" indent="-457200">
              <a:spcAft>
                <a:spcPts val="400"/>
              </a:spcAft>
              <a:buClr>
                <a:srgbClr val="4BACC6"/>
              </a:buClr>
              <a:buFont typeface="Wingdings" pitchFamily="2" charset="2"/>
              <a:buChar char="§"/>
            </a:pPr>
            <a:r>
              <a:rPr lang="en-US" sz="2400" dirty="0" smtClean="0">
                <a:solidFill>
                  <a:prstClr val="black"/>
                </a:solidFill>
              </a:rPr>
              <a:t>Department of Social Services/Bright Stars Increase </a:t>
            </a:r>
            <a:r>
              <a:rPr lang="en-US" sz="2400" dirty="0" smtClean="0">
                <a:solidFill>
                  <a:srgbClr val="4BACC6"/>
                </a:solidFill>
              </a:rPr>
              <a:t>$1,960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233775"/>
            <a:ext cx="9144000" cy="677108"/>
            <a:chOff x="0" y="233775"/>
            <a:chExt cx="9144000" cy="677108"/>
          </a:xfrm>
        </p:grpSpPr>
        <p:sp>
          <p:nvSpPr>
            <p:cNvPr id="6" name="Rectangle 5"/>
            <p:cNvSpPr/>
            <p:nvPr/>
          </p:nvSpPr>
          <p:spPr>
            <a:xfrm>
              <a:off x="0" y="252289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57200" y="233775"/>
              <a:ext cx="49530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Maintenance of Effort</a:t>
              </a:r>
              <a:endParaRPr lang="en-US" sz="32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91200" y="233775"/>
              <a:ext cx="2895599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$3,198,210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6032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4300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4800"/>
              </a:spcAft>
              <a:buClr>
                <a:srgbClr val="9BBB59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Virtual Courses </a:t>
            </a:r>
            <a:r>
              <a:rPr lang="en-US" sz="3600" dirty="0" smtClean="0">
                <a:solidFill>
                  <a:srgbClr val="9BBB59"/>
                </a:solidFill>
              </a:rPr>
              <a:t>1.00 FTE - $66,987; $181,148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3534696"/>
            <a:ext cx="82296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8064A2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Teacher Salary Increase </a:t>
            </a:r>
            <a:r>
              <a:rPr lang="en-US" sz="3600" dirty="0" smtClean="0">
                <a:solidFill>
                  <a:srgbClr val="8064A2"/>
                </a:solidFill>
              </a:rPr>
              <a:t>$1,491,955</a:t>
            </a:r>
          </a:p>
          <a:p>
            <a:pPr marL="457200" indent="-457200">
              <a:spcAft>
                <a:spcPts val="1200"/>
              </a:spcAft>
              <a:buClr>
                <a:srgbClr val="8064A2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Classified Salary Increase </a:t>
            </a:r>
            <a:r>
              <a:rPr lang="en-US" sz="3600" dirty="0" smtClean="0">
                <a:solidFill>
                  <a:srgbClr val="8064A2"/>
                </a:solidFill>
              </a:rPr>
              <a:t>$946,289</a:t>
            </a:r>
          </a:p>
          <a:p>
            <a:pPr marL="457200" indent="-457200">
              <a:spcAft>
                <a:spcPts val="1200"/>
              </a:spcAft>
              <a:buClr>
                <a:srgbClr val="8064A2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Health Insurance Increase </a:t>
            </a:r>
            <a:r>
              <a:rPr lang="en-US" sz="3600" dirty="0" smtClean="0">
                <a:solidFill>
                  <a:srgbClr val="8064A2"/>
                </a:solidFill>
              </a:rPr>
              <a:t>$799,820</a:t>
            </a:r>
          </a:p>
          <a:p>
            <a:pPr marL="457200" indent="-457200">
              <a:spcAft>
                <a:spcPts val="1200"/>
              </a:spcAft>
              <a:buClr>
                <a:srgbClr val="8064A2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Dental Increase </a:t>
            </a:r>
            <a:r>
              <a:rPr lang="en-US" sz="3600" dirty="0" smtClean="0">
                <a:solidFill>
                  <a:srgbClr val="8064A2"/>
                </a:solidFill>
              </a:rPr>
              <a:t>$33,463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233775"/>
            <a:ext cx="9144000" cy="677108"/>
            <a:chOff x="0" y="233775"/>
            <a:chExt cx="9144000" cy="677108"/>
          </a:xfrm>
        </p:grpSpPr>
        <p:sp>
          <p:nvSpPr>
            <p:cNvPr id="9" name="Rectangle 8"/>
            <p:cNvSpPr/>
            <p:nvPr/>
          </p:nvSpPr>
          <p:spPr>
            <a:xfrm>
              <a:off x="0" y="252289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7200" y="233775"/>
              <a:ext cx="49530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Instruction</a:t>
              </a:r>
              <a:endParaRPr lang="en-US" sz="3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791200" y="233775"/>
              <a:ext cx="2895599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$248,135</a:t>
              </a:r>
              <a:endParaRPr lang="en-US" sz="3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2681883"/>
            <a:ext cx="9144000" cy="677108"/>
            <a:chOff x="0" y="233775"/>
            <a:chExt cx="9144000" cy="677108"/>
          </a:xfrm>
        </p:grpSpPr>
        <p:sp>
          <p:nvSpPr>
            <p:cNvPr id="13" name="Rectangle 12"/>
            <p:cNvSpPr/>
            <p:nvPr/>
          </p:nvSpPr>
          <p:spPr>
            <a:xfrm>
              <a:off x="0" y="252289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57200" y="233775"/>
              <a:ext cx="5257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Market Competitiveness</a:t>
              </a:r>
              <a:endParaRPr lang="en-US" sz="3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91200" y="233775"/>
              <a:ext cx="2895599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$3,271,527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869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43000"/>
            <a:ext cx="8200101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F79646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Lapse Factor Increase </a:t>
            </a:r>
            <a:r>
              <a:rPr lang="en-US" sz="3600" dirty="0" smtClean="0">
                <a:solidFill>
                  <a:srgbClr val="F79646"/>
                </a:solidFill>
              </a:rPr>
              <a:t>($1,500,000)</a:t>
            </a:r>
          </a:p>
          <a:p>
            <a:pPr marL="457200" indent="-457200">
              <a:spcAft>
                <a:spcPts val="1200"/>
              </a:spcAft>
              <a:buClr>
                <a:srgbClr val="F79646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Bus Replacement Moved to Capital Improvement Program (CIP) </a:t>
            </a:r>
            <a:r>
              <a:rPr lang="en-US" sz="3600" dirty="0" smtClean="0">
                <a:solidFill>
                  <a:srgbClr val="F79646"/>
                </a:solidFill>
              </a:rPr>
              <a:t>($947,896)</a:t>
            </a:r>
          </a:p>
          <a:p>
            <a:pPr marL="457200" indent="-457200">
              <a:spcAft>
                <a:spcPts val="1200"/>
              </a:spcAft>
              <a:buClr>
                <a:srgbClr val="F79646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Salary Savings </a:t>
            </a:r>
            <a:r>
              <a:rPr lang="en-US" sz="3600" dirty="0" smtClean="0">
                <a:solidFill>
                  <a:srgbClr val="F79646"/>
                </a:solidFill>
              </a:rPr>
              <a:t>($735,168)</a:t>
            </a:r>
          </a:p>
          <a:p>
            <a:pPr marL="457200" indent="-457200">
              <a:spcAft>
                <a:spcPts val="1200"/>
              </a:spcAft>
              <a:buClr>
                <a:srgbClr val="F79646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Eliminate Transfer to Adult Education Grant </a:t>
            </a:r>
            <a:r>
              <a:rPr lang="en-US" sz="3600" dirty="0" smtClean="0">
                <a:solidFill>
                  <a:srgbClr val="F79646"/>
                </a:solidFill>
              </a:rPr>
              <a:t>($22,500)</a:t>
            </a:r>
          </a:p>
          <a:p>
            <a:pPr marL="457200" indent="-457200">
              <a:spcAft>
                <a:spcPts val="1200"/>
              </a:spcAft>
              <a:buClr>
                <a:srgbClr val="F79646"/>
              </a:buClr>
              <a:buFont typeface="Wingdings" pitchFamily="2" charset="2"/>
              <a:buChar char="§"/>
            </a:pPr>
            <a:r>
              <a:rPr lang="en-US" sz="3600" dirty="0" smtClean="0">
                <a:solidFill>
                  <a:prstClr val="black"/>
                </a:solidFill>
              </a:rPr>
              <a:t>Voluntary Early Retirement Incentive Plan (VERIP) </a:t>
            </a:r>
            <a:r>
              <a:rPr lang="en-US" sz="3600" dirty="0" smtClean="0">
                <a:solidFill>
                  <a:srgbClr val="F79646"/>
                </a:solidFill>
              </a:rPr>
              <a:t>($252,038)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233775"/>
            <a:ext cx="9144000" cy="677108"/>
            <a:chOff x="0" y="233775"/>
            <a:chExt cx="9144000" cy="677108"/>
          </a:xfrm>
        </p:grpSpPr>
        <p:sp>
          <p:nvSpPr>
            <p:cNvPr id="7" name="Rectangle 6"/>
            <p:cNvSpPr/>
            <p:nvPr/>
          </p:nvSpPr>
          <p:spPr>
            <a:xfrm>
              <a:off x="0" y="252289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7200" y="233775"/>
              <a:ext cx="49530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Reductions</a:t>
              </a:r>
              <a:endParaRPr lang="en-US" sz="3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791200" y="233775"/>
              <a:ext cx="2895599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($3,457,602)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02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25000">
              <a:schemeClr val="accent1">
                <a:lumMod val="20000"/>
                <a:lumOff val="8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600200"/>
            <a:ext cx="9144000" cy="914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Educational Excellence</a:t>
            </a:r>
            <a:endParaRPr lang="en-US" sz="4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457200" y="4114800"/>
            <a:ext cx="82296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itchFamily="34" charset="0"/>
                <a:cs typeface="Arial" pitchFamily="34" charset="0"/>
              </a:rPr>
              <a:t>Meeting Students at the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itchFamily="34" charset="0"/>
                <a:cs typeface="Arial" pitchFamily="34" charset="0"/>
              </a:rPr>
              <a:t>Leading Edge of Their Potential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895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066800"/>
            <a:ext cx="8229600" cy="548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500"/>
              </a:spcAft>
            </a:pPr>
            <a:r>
              <a:rPr lang="en-US" sz="2400" dirty="0" smtClean="0"/>
              <a:t>Implementation of a fully staffed </a:t>
            </a:r>
            <a:r>
              <a:rPr lang="en-US" sz="2400" b="1" dirty="0" smtClean="0">
                <a:solidFill>
                  <a:schemeClr val="accent1"/>
                </a:solidFill>
              </a:rPr>
              <a:t>instructional coaching model</a:t>
            </a:r>
          </a:p>
          <a:p>
            <a:pPr>
              <a:spcAft>
                <a:spcPts val="1500"/>
              </a:spcAft>
            </a:pPr>
            <a:r>
              <a:rPr lang="en-US" sz="2400" dirty="0"/>
              <a:t>Development and implementation of a full </a:t>
            </a:r>
            <a:r>
              <a:rPr lang="en-US" sz="2400" b="1" dirty="0">
                <a:solidFill>
                  <a:schemeClr val="accent1"/>
                </a:solidFill>
              </a:rPr>
              <a:t>one-to-one technology initiative</a:t>
            </a:r>
          </a:p>
          <a:p>
            <a:pPr>
              <a:spcAft>
                <a:spcPts val="1500"/>
              </a:spcAft>
            </a:pPr>
            <a:r>
              <a:rPr lang="en-US" sz="2400" dirty="0"/>
              <a:t>Development and implementation of a </a:t>
            </a:r>
            <a:r>
              <a:rPr lang="en-US" sz="2400" b="1" dirty="0">
                <a:solidFill>
                  <a:schemeClr val="accent1"/>
                </a:solidFill>
              </a:rPr>
              <a:t>world languages program </a:t>
            </a:r>
            <a:r>
              <a:rPr lang="en-US" sz="2400" dirty="0"/>
              <a:t>in elementary schools</a:t>
            </a:r>
          </a:p>
          <a:p>
            <a:pPr>
              <a:spcAft>
                <a:spcPts val="1500"/>
              </a:spcAft>
            </a:pPr>
            <a:r>
              <a:rPr lang="en-US" sz="2400" dirty="0" smtClean="0"/>
              <a:t>Year-round </a:t>
            </a:r>
            <a:r>
              <a:rPr lang="en-US" sz="2400" b="1" dirty="0" smtClean="0">
                <a:solidFill>
                  <a:schemeClr val="accent1"/>
                </a:solidFill>
              </a:rPr>
              <a:t>opportunities for teachers</a:t>
            </a:r>
            <a:r>
              <a:rPr lang="en-US" sz="2400" dirty="0" smtClean="0"/>
              <a:t> to design lessons and assessments consistent with the Framework for Quality Learning and 21st century learning skills and competencies</a:t>
            </a:r>
          </a:p>
          <a:p>
            <a:pPr>
              <a:spcAft>
                <a:spcPts val="1500"/>
              </a:spcAft>
            </a:pPr>
            <a:r>
              <a:rPr lang="en-US" sz="2400" dirty="0" smtClean="0"/>
              <a:t>Provision of </a:t>
            </a:r>
            <a:r>
              <a:rPr lang="en-US" sz="2400" b="1" dirty="0" smtClean="0">
                <a:solidFill>
                  <a:schemeClr val="accent1"/>
                </a:solidFill>
              </a:rPr>
              <a:t>direct home-to-school transportation</a:t>
            </a:r>
            <a:r>
              <a:rPr lang="en-US" sz="2400" dirty="0" smtClean="0"/>
              <a:t> for our high school magnet programs</a:t>
            </a:r>
          </a:p>
          <a:p>
            <a:pPr>
              <a:spcAft>
                <a:spcPts val="1500"/>
              </a:spcAft>
            </a:pPr>
            <a:r>
              <a:rPr lang="en-US" sz="2400" dirty="0" smtClean="0"/>
              <a:t>Transformation of classrooms into innovative </a:t>
            </a:r>
            <a:r>
              <a:rPr lang="en-US" sz="2400" b="1" dirty="0" smtClean="0">
                <a:solidFill>
                  <a:schemeClr val="accent1"/>
                </a:solidFill>
              </a:rPr>
              <a:t>learning environments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What Educational Excellence Looks Like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9136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"/>
          <a:stretch/>
        </p:blipFill>
        <p:spPr>
          <a:xfrm>
            <a:off x="0" y="0"/>
            <a:ext cx="9144000" cy="5939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942893"/>
            <a:ext cx="3429000" cy="457553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600" dirty="0" smtClean="0"/>
              <a:t>student at a time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609600" y="4648200"/>
            <a:ext cx="3114152" cy="1142293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437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826" y="1600200"/>
            <a:ext cx="8229600" cy="3124200"/>
          </a:xfrm>
          <a:prstGeom prst="rect">
            <a:avLst/>
          </a:prstGeom>
        </p:spPr>
        <p:txBody>
          <a:bodyPr wrap="square" numCol="2">
            <a:noAutofit/>
          </a:bodyPr>
          <a:lstStyle/>
          <a:p>
            <a:pPr marL="457200" indent="-457200"/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AEA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Exchange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County Parent Council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County Student Council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Classified Employee Advisory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DART Advisory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Gifted Advisory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Leadership Team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Long Range Planning Advisory </a:t>
            </a:r>
          </a:p>
          <a:p>
            <a:pPr marL="457200" indent="-457200"/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Quality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Council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School Finance Advisory Council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School Health Advisory Board </a:t>
            </a:r>
          </a:p>
          <a:p>
            <a:pPr marL="457200" indent="-457200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Special Education Advisory 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/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Superintendent’s Budget Advisory</a:t>
            </a:r>
          </a:p>
          <a:p>
            <a:pPr marL="457200" indent="-457200"/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Teacher Advisory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825" y="424934"/>
            <a:ext cx="82296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>
                <a:solidFill>
                  <a:prstClr val="black"/>
                </a:solidFill>
              </a:rPr>
              <a:t>Thank You to Our Contributors </a:t>
            </a:r>
            <a:endParaRPr lang="en-US" sz="4400" i="1" dirty="0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49826" y="1295400"/>
            <a:ext cx="8229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0" y="5048833"/>
            <a:ext cx="9144000" cy="640080"/>
            <a:chOff x="-7375" y="260271"/>
            <a:chExt cx="9144000" cy="640080"/>
          </a:xfrm>
        </p:grpSpPr>
        <p:sp>
          <p:nvSpPr>
            <p:cNvPr id="9" name="Rectangle 8"/>
            <p:cNvSpPr/>
            <p:nvPr/>
          </p:nvSpPr>
          <p:spPr>
            <a:xfrm>
              <a:off x="-7375" y="260271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49825" y="318701"/>
              <a:ext cx="8229600" cy="523220"/>
            </a:xfrm>
            <a:prstGeom prst="rect">
              <a:avLst/>
            </a:prstGeom>
          </p:spPr>
          <p:txBody>
            <a:bodyPr wrap="square" anchor="ctr" anchorCtr="0">
              <a:spAutoFit/>
            </a:bodyPr>
            <a:lstStyle/>
            <a:p>
              <a:pPr algn="ctr">
                <a:spcAft>
                  <a:spcPts val="400"/>
                </a:spcAft>
              </a:pPr>
              <a:r>
                <a:rPr 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www.k12albemarle.org/budget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0237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5" t="28307" r="10441" b="7425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7200" y="457200"/>
            <a:ext cx="8229600" cy="5943600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r"/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“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 choose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to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 to the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moon … </a:t>
            </a:r>
            <a:b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because that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goal will serve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to </a:t>
            </a:r>
            <a:b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organize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and measure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the best </a:t>
            </a:r>
          </a:p>
          <a:p>
            <a:pPr algn="r"/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of our energies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and skills,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because that challenge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is one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that we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are willing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to accept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one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 are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unwilling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to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postpone, </a:t>
            </a:r>
            <a:b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and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one which </a:t>
            </a: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we intend </a:t>
            </a: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to win ...”</a:t>
            </a:r>
          </a:p>
          <a:p>
            <a:pPr>
              <a:spcAft>
                <a:spcPts val="1200"/>
              </a:spcAft>
            </a:pPr>
            <a:endParaRPr lang="en-US" sz="2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algn="r"/>
            <a:r>
              <a:rPr lang="en-US" sz="2400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President </a:t>
            </a:r>
            <a:r>
              <a:rPr lang="en-US" sz="24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John F. </a:t>
            </a:r>
            <a:r>
              <a:rPr lang="en-US" sz="2400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Kennedy—September </a:t>
            </a:r>
            <a:r>
              <a:rPr lang="en-US" sz="24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12, 1962</a:t>
            </a:r>
            <a:br>
              <a:rPr lang="en-US" sz="24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sz="24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Rice University, Houston, Texas</a:t>
            </a:r>
          </a:p>
        </p:txBody>
      </p:sp>
    </p:spTree>
    <p:extLst>
      <p:ext uri="{BB962C8B-B14F-4D97-AF65-F5344CB8AC3E}">
        <p14:creationId xmlns:p14="http://schemas.microsoft.com/office/powerpoint/2010/main" val="146660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794596"/>
              </p:ext>
            </p:extLst>
          </p:nvPr>
        </p:nvGraphicFramePr>
        <p:xfrm>
          <a:off x="228600" y="1066800"/>
          <a:ext cx="8686800" cy="5577840"/>
        </p:xfrm>
        <a:graphic>
          <a:graphicData uri="http://schemas.openxmlformats.org/drawingml/2006/table">
            <a:tbl>
              <a:tblPr bandCol="1">
                <a:tableStyleId>{BC89EF96-8CEA-46FF-86C4-4CE0E7609802}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2271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January</a:t>
                      </a:r>
                      <a:endParaRPr lang="en-US" sz="2400" b="1" dirty="0" smtClean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400" b="1" dirty="0" smtClean="0">
                          <a:effectLst/>
                        </a:rPr>
                        <a:t>February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400" b="1" dirty="0" smtClean="0">
                          <a:effectLst/>
                        </a:rPr>
                        <a:t>March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400" b="1" dirty="0" smtClean="0">
                          <a:effectLst/>
                        </a:rPr>
                        <a:t>April</a:t>
                      </a:r>
                      <a:endParaRPr lang="en-US" sz="2400" b="1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anchor="ctr"/>
                </a:tc>
              </a:tr>
              <a:tr h="2516062">
                <a:tc>
                  <a:txBody>
                    <a:bodyPr/>
                    <a:lstStyle/>
                    <a:p>
                      <a:pPr algn="l">
                        <a:spcAft>
                          <a:spcPts val="200"/>
                        </a:spcAft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22</a:t>
                      </a:r>
                      <a:r>
                        <a:rPr lang="en-US" sz="2000" dirty="0" smtClean="0">
                          <a:effectLst/>
                        </a:rPr>
                        <a:t> – Budget WS; </a:t>
                      </a:r>
                      <a:r>
                        <a:rPr lang="en-US" sz="2000" baseline="0" dirty="0" smtClean="0">
                          <a:effectLst/>
                        </a:rPr>
                        <a:t>Supt’s Budget Request Presentation</a:t>
                      </a:r>
                      <a:endParaRPr lang="en-US" sz="2000" dirty="0" smtClean="0">
                        <a:effectLst/>
                      </a:endParaRPr>
                    </a:p>
                    <a:p>
                      <a:pPr algn="l">
                        <a:spcAft>
                          <a:spcPts val="200"/>
                        </a:spcAft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24</a:t>
                      </a:r>
                      <a:r>
                        <a:rPr lang="en-US" sz="2000" dirty="0" smtClean="0">
                          <a:effectLst/>
                        </a:rPr>
                        <a:t> – Regular</a:t>
                      </a:r>
                      <a:r>
                        <a:rPr lang="en-US" sz="2000" baseline="0" dirty="0" smtClean="0">
                          <a:effectLst/>
                        </a:rPr>
                        <a:t> Board </a:t>
                      </a:r>
                      <a:r>
                        <a:rPr lang="en-US" sz="2000" baseline="0" dirty="0" err="1" smtClean="0">
                          <a:effectLst/>
                        </a:rPr>
                        <a:t>Mtg</a:t>
                      </a:r>
                      <a:r>
                        <a:rPr lang="en-US" sz="2000" baseline="0" dirty="0" smtClean="0">
                          <a:effectLst/>
                        </a:rPr>
                        <a:t> &amp; Budget WS</a:t>
                      </a:r>
                    </a:p>
                    <a:p>
                      <a:pPr algn="l">
                        <a:spcAft>
                          <a:spcPts val="200"/>
                        </a:spcAft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31</a:t>
                      </a:r>
                      <a:r>
                        <a:rPr lang="en-US" sz="2000" baseline="0" dirty="0" smtClean="0">
                          <a:effectLst/>
                        </a:rPr>
                        <a:t> – Public Hearing: School Budget; Tentative Budget WS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5</a:t>
                      </a:r>
                      <a:r>
                        <a:rPr lang="en-US" sz="2000" dirty="0" smtClean="0">
                          <a:effectLst/>
                        </a:rPr>
                        <a:t> – Budget WS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7 </a:t>
                      </a:r>
                      <a:r>
                        <a:rPr lang="en-US" sz="2000" dirty="0" smtClean="0">
                          <a:effectLst/>
                        </a:rPr>
                        <a:t>– Tentative Budget WS </a:t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(if needed) 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14</a:t>
                      </a:r>
                      <a:r>
                        <a:rPr lang="en-US" sz="2000" dirty="0" smtClean="0">
                          <a:effectLst/>
                        </a:rPr>
                        <a:t> – Regular Board </a:t>
                      </a:r>
                      <a:r>
                        <a:rPr lang="en-US" sz="2000" dirty="0" err="1" smtClean="0">
                          <a:effectLst/>
                        </a:rPr>
                        <a:t>Mtg</a:t>
                      </a:r>
                      <a:r>
                        <a:rPr lang="en-US" sz="2000" dirty="0" smtClean="0">
                          <a:effectLst/>
                        </a:rPr>
                        <a:t> (Finalize SB’s Request)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25</a:t>
                      </a:r>
                      <a:r>
                        <a:rPr lang="en-US" sz="2000" dirty="0" smtClean="0">
                          <a:effectLst/>
                        </a:rPr>
                        <a:t> – Public Hearing</a:t>
                      </a:r>
                      <a:r>
                        <a:rPr lang="en-US" sz="2000" baseline="0" dirty="0" smtClean="0">
                          <a:effectLst/>
                        </a:rPr>
                        <a:t> on County Exec’s Recommended Budget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28</a:t>
                      </a:r>
                      <a:r>
                        <a:rPr lang="en-US" sz="2000" baseline="0" dirty="0" smtClean="0">
                          <a:effectLst/>
                        </a:rPr>
                        <a:t> – Regular Board WS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4</a:t>
                      </a:r>
                      <a:r>
                        <a:rPr lang="en-US" sz="2000" dirty="0" smtClean="0">
                          <a:effectLst/>
                        </a:rPr>
                        <a:t> – BOS Budget WS: General Gov’t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7</a:t>
                      </a:r>
                      <a:r>
                        <a:rPr lang="en-US" sz="2000" dirty="0" smtClean="0">
                          <a:effectLst/>
                        </a:rPr>
                        <a:t> – BOS Budget WS: CIP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11</a:t>
                      </a:r>
                      <a:r>
                        <a:rPr lang="en-US" sz="2000" dirty="0" smtClean="0">
                          <a:effectLst/>
                        </a:rPr>
                        <a:t> – BOS Budget</a:t>
                      </a:r>
                      <a:r>
                        <a:rPr lang="en-US" sz="2000" baseline="0" dirty="0" smtClean="0">
                          <a:effectLst/>
                        </a:rPr>
                        <a:t> WS: School Division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13</a:t>
                      </a:r>
                      <a:r>
                        <a:rPr lang="en-US" sz="2000" baseline="0" dirty="0" smtClean="0">
                          <a:effectLst/>
                        </a:rPr>
                        <a:t> – BOS Budget WS (if needed)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14</a:t>
                      </a:r>
                      <a:r>
                        <a:rPr lang="en-US" sz="2000" baseline="0" dirty="0" smtClean="0">
                          <a:effectLst/>
                        </a:rPr>
                        <a:t> – Regular Board </a:t>
                      </a:r>
                      <a:r>
                        <a:rPr lang="en-US" sz="2000" baseline="0" dirty="0" err="1" smtClean="0">
                          <a:effectLst/>
                        </a:rPr>
                        <a:t>Mtg</a:t>
                      </a:r>
                      <a:endParaRPr lang="en-US" sz="2000" baseline="0" dirty="0" smtClean="0">
                        <a:effectLst/>
                      </a:endParaRPr>
                    </a:p>
                    <a:p>
                      <a:pPr>
                        <a:spcAft>
                          <a:spcPts val="200"/>
                        </a:spcAft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27</a:t>
                      </a:r>
                      <a:r>
                        <a:rPr lang="en-US" sz="2000" baseline="0" dirty="0" smtClean="0">
                          <a:effectLst/>
                        </a:rPr>
                        <a:t> – </a:t>
                      </a:r>
                      <a:r>
                        <a:rPr lang="en-US" sz="2000" u="none" strike="noStrike" kern="1200" baseline="0" dirty="0" smtClean="0"/>
                        <a:t>Public Hearing: Calendar Year Tax Rate and Proposed Op &amp; Cap Budgets</a:t>
                      </a:r>
                    </a:p>
                    <a:p>
                      <a:pPr>
                        <a:spcAft>
                          <a:spcPts val="200"/>
                        </a:spcAft>
                      </a:pPr>
                      <a:r>
                        <a:rPr lang="en-US" sz="2000" b="1" u="none" strike="noStrike" kern="1200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28</a:t>
                      </a:r>
                      <a:r>
                        <a:rPr lang="en-US" sz="2000" u="none" strike="noStrike" kern="1200" baseline="0" dirty="0" smtClean="0">
                          <a:effectLst/>
                        </a:rPr>
                        <a:t> – Regular Board WS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accent1"/>
                          </a:solidFill>
                          <a:effectLst/>
                        </a:rPr>
                        <a:t>3</a:t>
                      </a:r>
                      <a:r>
                        <a:rPr lang="en-US" sz="2000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2000" baseline="0" dirty="0" smtClean="0">
                          <a:effectLst/>
                        </a:rPr>
                        <a:t>– BOS adopts 2012-13 Budget and 2013-14 Calendar Year Tax Rate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11</a:t>
                      </a:r>
                      <a:r>
                        <a:rPr lang="en-US" sz="2000" baseline="0" dirty="0" smtClean="0">
                          <a:effectLst/>
                        </a:rPr>
                        <a:t> – Regular Board </a:t>
                      </a:r>
                      <a:r>
                        <a:rPr lang="en-US" sz="2000" baseline="0" dirty="0" err="1" smtClean="0">
                          <a:effectLst/>
                        </a:rPr>
                        <a:t>Mtg</a:t>
                      </a:r>
                      <a:r>
                        <a:rPr lang="en-US" sz="2000" baseline="0" dirty="0" smtClean="0">
                          <a:effectLst/>
                        </a:rPr>
                        <a:t>/Budget Discussion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18</a:t>
                      </a:r>
                      <a:r>
                        <a:rPr lang="en-US" sz="2000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2000" baseline="0" dirty="0" smtClean="0">
                          <a:effectLst/>
                        </a:rPr>
                        <a:t>– Tentative Budget WS </a:t>
                      </a:r>
                      <a:br>
                        <a:rPr lang="en-US" sz="2000" baseline="0" dirty="0" smtClean="0">
                          <a:effectLst/>
                        </a:rPr>
                      </a:br>
                      <a:r>
                        <a:rPr lang="en-US" sz="2000" baseline="0" dirty="0" smtClean="0">
                          <a:effectLst/>
                        </a:rPr>
                        <a:t>(if needed)</a:t>
                      </a:r>
                    </a:p>
                    <a:p>
                      <a:pPr marL="0" indent="0" algn="l">
                        <a:spcAft>
                          <a:spcPts val="20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000" b="1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25</a:t>
                      </a:r>
                      <a:r>
                        <a:rPr lang="en-US" sz="2000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2000" baseline="0" dirty="0" smtClean="0">
                          <a:effectLst/>
                        </a:rPr>
                        <a:t>– Regular Board WS: Adopt Budget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Budget Development Calendar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7317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210451"/>
              </p:ext>
            </p:extLst>
          </p:nvPr>
        </p:nvGraphicFramePr>
        <p:xfrm>
          <a:off x="467139" y="1066800"/>
          <a:ext cx="8229600" cy="5205048"/>
        </p:xfrm>
        <a:graphic>
          <a:graphicData uri="http://schemas.openxmlformats.org/drawingml/2006/table">
            <a:tbl>
              <a:tblPr bandRow="1">
                <a:tableStyleId>{FABFCF23-3B69-468F-B69F-88F6DE6A72F2}</a:tableStyleId>
              </a:tblPr>
              <a:tblGrid>
                <a:gridCol w="1971261"/>
                <a:gridCol w="6258339"/>
              </a:tblGrid>
              <a:tr h="14771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January 22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600" dirty="0" smtClean="0">
                          <a:effectLst/>
                        </a:rPr>
                        <a:t>Receive Superintendent’s Funding Request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600" dirty="0" smtClean="0">
                          <a:effectLst/>
                        </a:rPr>
                        <a:t>Overview of Request – Jackson Zimmermann</a:t>
                      </a:r>
                      <a:r>
                        <a:rPr lang="en-US" sz="2600" baseline="0" dirty="0" smtClean="0">
                          <a:effectLst/>
                        </a:rPr>
                        <a:t> </a:t>
                      </a:r>
                      <a:br>
                        <a:rPr lang="en-US" sz="2600" baseline="0" dirty="0" smtClean="0">
                          <a:effectLst/>
                        </a:rPr>
                      </a:br>
                      <a:r>
                        <a:rPr lang="en-US" sz="2600" baseline="0" dirty="0" smtClean="0">
                          <a:effectLst/>
                        </a:rPr>
                        <a:t>Instructional Departments – Billy Haun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</a:tr>
              <a:tr h="10199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January 24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600" dirty="0" smtClean="0">
                          <a:effectLst/>
                        </a:rPr>
                        <a:t>DART &amp; Technology </a:t>
                      </a:r>
                      <a:r>
                        <a:rPr lang="en-US" sz="2600" baseline="0" dirty="0" smtClean="0">
                          <a:effectLst/>
                        </a:rPr>
                        <a:t>– </a:t>
                      </a:r>
                      <a:r>
                        <a:rPr lang="en-US" sz="2600" dirty="0" smtClean="0">
                          <a:effectLst/>
                        </a:rPr>
                        <a:t>Vince Scheivert</a:t>
                      </a:r>
                      <a:br>
                        <a:rPr lang="en-US" sz="2600" dirty="0" smtClean="0">
                          <a:effectLst/>
                        </a:rPr>
                      </a:br>
                      <a:r>
                        <a:rPr lang="en-US" sz="2600" dirty="0" smtClean="0">
                          <a:effectLst/>
                        </a:rPr>
                        <a:t>Operations Departments</a:t>
                      </a:r>
                      <a:r>
                        <a:rPr lang="en-US" sz="2600" baseline="0" dirty="0" smtClean="0">
                          <a:effectLst/>
                        </a:rPr>
                        <a:t> – Josh Davis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</a:tr>
              <a:tr h="5627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January 31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600" dirty="0" smtClean="0">
                          <a:effectLst/>
                        </a:rPr>
                        <a:t>Public Hearing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</a:tr>
              <a:tr h="10199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February 5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600" dirty="0" smtClean="0">
                          <a:effectLst/>
                        </a:rPr>
                        <a:t>Human Resources </a:t>
                      </a:r>
                      <a:r>
                        <a:rPr lang="en-US" sz="2600" baseline="0" dirty="0" smtClean="0">
                          <a:effectLst/>
                        </a:rPr>
                        <a:t>– </a:t>
                      </a:r>
                      <a:r>
                        <a:rPr lang="en-US" sz="2600" dirty="0" smtClean="0">
                          <a:effectLst/>
                        </a:rPr>
                        <a:t>Lorna Gerome</a:t>
                      </a:r>
                      <a:br>
                        <a:rPr lang="en-US" sz="2600" dirty="0" smtClean="0">
                          <a:effectLst/>
                        </a:rPr>
                      </a:br>
                      <a:r>
                        <a:rPr lang="en-US" sz="2600" dirty="0" smtClean="0">
                          <a:effectLst/>
                        </a:rPr>
                        <a:t>Other </a:t>
                      </a:r>
                      <a:r>
                        <a:rPr lang="en-US" sz="2600" baseline="0" dirty="0" smtClean="0">
                          <a:effectLst/>
                        </a:rPr>
                        <a:t>items identified by the Board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</a:tr>
              <a:tr h="5627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February 7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600" dirty="0" smtClean="0">
                          <a:effectLst/>
                        </a:rPr>
                        <a:t>Tentative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</a:tr>
              <a:tr h="5627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February 14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Clr>
                          <a:schemeClr val="accent4"/>
                        </a:buClr>
                        <a:buFont typeface="Wingdings" pitchFamily="2" charset="2"/>
                        <a:buNone/>
                      </a:pPr>
                      <a:r>
                        <a:rPr lang="en-US" sz="2600" dirty="0" smtClean="0">
                          <a:effectLst/>
                        </a:rPr>
                        <a:t>Adopt</a:t>
                      </a:r>
                      <a:r>
                        <a:rPr lang="en-US" sz="2600" baseline="0" dirty="0" smtClean="0">
                          <a:effectLst/>
                        </a:rPr>
                        <a:t> a Request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 anchor="ctr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Future Budget Work Session Schedule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4007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8229600" cy="205739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Moore's law </a:t>
            </a:r>
            <a:r>
              <a:rPr lang="en-US" sz="4800" dirty="0" smtClean="0">
                <a:solidFill>
                  <a:prstClr val="black"/>
                </a:solidFill>
              </a:rPr>
              <a:t/>
            </a:r>
            <a:br>
              <a:rPr lang="en-US" sz="4800" dirty="0" smtClean="0">
                <a:solidFill>
                  <a:prstClr val="black"/>
                </a:solidFill>
              </a:rPr>
            </a:br>
            <a:r>
              <a:rPr lang="en-US" sz="2800" dirty="0" smtClean="0">
                <a:solidFill>
                  <a:prstClr val="black"/>
                </a:solidFill>
              </a:rPr>
              <a:t>The observation that over the history of computing hardware, the performance capacity of the computer chip doubles approximately every two years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5123" name="Picture 3" descr="http://blogs.sundaymercury.net/weirdscience/Computer_Chi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0" b="26103"/>
          <a:stretch/>
        </p:blipFill>
        <p:spPr bwMode="auto">
          <a:xfrm>
            <a:off x="0" y="2743199"/>
            <a:ext cx="9144000" cy="229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200" y="5410200"/>
            <a:ext cx="8229600" cy="91936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r"/>
            <a:r>
              <a:rPr lang="en-US" sz="3600" dirty="0">
                <a:solidFill>
                  <a:schemeClr val="accent1"/>
                </a:solidFill>
              </a:rPr>
              <a:t>… the pace of change and progress in education has been far less ambitious.</a:t>
            </a:r>
          </a:p>
        </p:txBody>
      </p:sp>
    </p:spTree>
    <p:extLst>
      <p:ext uri="{BB962C8B-B14F-4D97-AF65-F5344CB8AC3E}">
        <p14:creationId xmlns:p14="http://schemas.microsoft.com/office/powerpoint/2010/main" val="300696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609600"/>
            <a:ext cx="5943600" cy="5677754"/>
          </a:xfrm>
          <a:prstGeom prst="rect">
            <a:avLst/>
          </a:prstGeom>
          <a:noFill/>
        </p:spPr>
        <p:txBody>
          <a:bodyPr wrap="none" rtlCol="0">
            <a:prstTxWarp prst="textCircle">
              <a:avLst>
                <a:gd name="adj" fmla="val 11281385"/>
              </a:avLst>
            </a:prstTxWarp>
            <a:spAutoFit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The world around us continues to evolve.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4" name="Block Arc 3"/>
          <p:cNvSpPr/>
          <p:nvPr/>
        </p:nvSpPr>
        <p:spPr>
          <a:xfrm>
            <a:off x="1936941" y="1017238"/>
            <a:ext cx="5270117" cy="5270117"/>
          </a:xfrm>
          <a:prstGeom prst="blockArc">
            <a:avLst>
              <a:gd name="adj1" fmla="val 11880000"/>
              <a:gd name="adj2" fmla="val 16200000"/>
              <a:gd name="adj3" fmla="val 464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1936941" y="1017238"/>
            <a:ext cx="5270117" cy="5270117"/>
          </a:xfrm>
          <a:prstGeom prst="blockArc">
            <a:avLst>
              <a:gd name="adj1" fmla="val 7560000"/>
              <a:gd name="adj2" fmla="val 11880000"/>
              <a:gd name="adj3" fmla="val 464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1936941" y="1017238"/>
            <a:ext cx="5270117" cy="5270117"/>
          </a:xfrm>
          <a:prstGeom prst="blockArc">
            <a:avLst>
              <a:gd name="adj1" fmla="val 3240000"/>
              <a:gd name="adj2" fmla="val 7560000"/>
              <a:gd name="adj3" fmla="val 464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Block Arc 6"/>
          <p:cNvSpPr/>
          <p:nvPr/>
        </p:nvSpPr>
        <p:spPr>
          <a:xfrm>
            <a:off x="1936941" y="1017238"/>
            <a:ext cx="5270117" cy="5270117"/>
          </a:xfrm>
          <a:prstGeom prst="blockArc">
            <a:avLst>
              <a:gd name="adj1" fmla="val 20520000"/>
              <a:gd name="adj2" fmla="val 3240000"/>
              <a:gd name="adj3" fmla="val 464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Block Arc 7"/>
          <p:cNvSpPr/>
          <p:nvPr/>
        </p:nvSpPr>
        <p:spPr>
          <a:xfrm>
            <a:off x="1936941" y="1017238"/>
            <a:ext cx="5270117" cy="5270117"/>
          </a:xfrm>
          <a:prstGeom prst="blockArc">
            <a:avLst>
              <a:gd name="adj1" fmla="val 16200000"/>
              <a:gd name="adj2" fmla="val 20520000"/>
              <a:gd name="adj3" fmla="val 4641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" r="32244"/>
          <a:stretch/>
        </p:blipFill>
        <p:spPr bwMode="auto">
          <a:xfrm>
            <a:off x="2288382" y="1366296"/>
            <a:ext cx="4569618" cy="4572000"/>
          </a:xfrm>
          <a:prstGeom prst="ellipse">
            <a:avLst/>
          </a:prstGeom>
          <a:ln w="76200" cap="rnd">
            <a:solidFill>
              <a:schemeClr val="bg1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1" r="27401" b="9648"/>
          <a:stretch/>
        </p:blipFill>
        <p:spPr bwMode="auto">
          <a:xfrm>
            <a:off x="2287053" y="1366296"/>
            <a:ext cx="4569889" cy="4572000"/>
          </a:xfrm>
          <a:prstGeom prst="ellipse">
            <a:avLst/>
          </a:prstGeom>
          <a:ln w="76200">
            <a:solidFill>
              <a:schemeClr val="bg1"/>
            </a:solidFill>
            <a:miter lim="800000"/>
            <a:headEnd/>
            <a:tailEnd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6" b="6986"/>
          <a:stretch/>
        </p:blipFill>
        <p:spPr bwMode="auto">
          <a:xfrm>
            <a:off x="2286000" y="1366296"/>
            <a:ext cx="4572000" cy="4572000"/>
          </a:xfrm>
          <a:prstGeom prst="ellipse">
            <a:avLst/>
          </a:prstGeom>
          <a:ln w="76200" cap="rnd">
            <a:solidFill>
              <a:schemeClr val="bg1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" b="46"/>
          <a:stretch/>
        </p:blipFill>
        <p:spPr bwMode="auto">
          <a:xfrm>
            <a:off x="2289665" y="1366296"/>
            <a:ext cx="4568335" cy="4572000"/>
          </a:xfrm>
          <a:prstGeom prst="ellipse">
            <a:avLst/>
          </a:prstGeom>
          <a:ln w="76200" cap="rnd">
            <a:solidFill>
              <a:schemeClr val="bg1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4" b="9334"/>
          <a:stretch/>
        </p:blipFill>
        <p:spPr bwMode="auto">
          <a:xfrm>
            <a:off x="2289665" y="1362486"/>
            <a:ext cx="4572000" cy="4575810"/>
          </a:xfrm>
          <a:prstGeom prst="ellipse">
            <a:avLst/>
          </a:prstGeom>
          <a:ln w="76200" cap="rnd">
            <a:solidFill>
              <a:schemeClr val="bg1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665" y="1366296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4" r="27706" b="9648"/>
          <a:stretch/>
        </p:blipFill>
        <p:spPr bwMode="auto">
          <a:xfrm>
            <a:off x="6059845" y="2008540"/>
            <a:ext cx="1824908" cy="1828800"/>
          </a:xfrm>
          <a:prstGeom prst="ellipse">
            <a:avLst/>
          </a:prstGeom>
          <a:ln w="76200">
            <a:solidFill>
              <a:schemeClr val="accent3"/>
            </a:solidFill>
            <a:miter lim="800000"/>
            <a:headEnd/>
            <a:tailEnd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6" b="6986"/>
          <a:stretch/>
        </p:blipFill>
        <p:spPr bwMode="auto">
          <a:xfrm>
            <a:off x="5143499" y="4812656"/>
            <a:ext cx="1828800" cy="1828800"/>
          </a:xfrm>
          <a:prstGeom prst="ellipse">
            <a:avLst/>
          </a:prstGeom>
          <a:ln w="76200" cap="rnd">
            <a:solidFill>
              <a:schemeClr val="accent4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4" b="9555"/>
          <a:stretch/>
        </p:blipFill>
        <p:spPr bwMode="auto">
          <a:xfrm>
            <a:off x="1293389" y="2008540"/>
            <a:ext cx="1828800" cy="1828800"/>
          </a:xfrm>
          <a:prstGeom prst="ellipse">
            <a:avLst/>
          </a:prstGeom>
          <a:ln w="76200" cap="rnd">
            <a:solidFill>
              <a:schemeClr val="accent6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" b="46"/>
          <a:stretch/>
        </p:blipFill>
        <p:spPr bwMode="auto">
          <a:xfrm>
            <a:off x="2188644" y="4812656"/>
            <a:ext cx="1827334" cy="1828800"/>
          </a:xfrm>
          <a:prstGeom prst="ellipse">
            <a:avLst/>
          </a:prstGeom>
          <a:ln w="76200" cap="rnd">
            <a:solidFill>
              <a:schemeClr val="accent5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" r="32244"/>
          <a:stretch/>
        </p:blipFill>
        <p:spPr bwMode="auto">
          <a:xfrm>
            <a:off x="3661741" y="202931"/>
            <a:ext cx="1827847" cy="1828800"/>
          </a:xfrm>
          <a:prstGeom prst="ellipse">
            <a:avLst/>
          </a:prstGeom>
          <a:ln w="76200" cap="rnd">
            <a:solidFill>
              <a:schemeClr val="accent2"/>
            </a:solidFill>
            <a:prstDash val="solid"/>
          </a:ln>
          <a:effectLst/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51364" y="6272124"/>
            <a:ext cx="280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Photo: University of Virginia</a:t>
            </a:r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85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524000"/>
            <a:ext cx="9144000" cy="64008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199" y="469304"/>
            <a:ext cx="8229600" cy="2749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200" dirty="0" smtClean="0"/>
              <a:t>Our aim is </a:t>
            </a:r>
            <a:r>
              <a:rPr lang="en-US" sz="3200" dirty="0"/>
              <a:t>for every student </a:t>
            </a:r>
            <a:r>
              <a:rPr lang="en-US" sz="3200" dirty="0" smtClean="0"/>
              <a:t>in Albemarle </a:t>
            </a:r>
            <a:r>
              <a:rPr lang="en-US" sz="3200" dirty="0"/>
              <a:t>County Public </a:t>
            </a:r>
            <a:r>
              <a:rPr lang="en-US" sz="3200" dirty="0" smtClean="0"/>
              <a:t>Schools </a:t>
            </a:r>
            <a:r>
              <a:rPr lang="en-US" sz="3200" dirty="0"/>
              <a:t>to </a:t>
            </a:r>
            <a:r>
              <a:rPr lang="en-US" sz="3200" dirty="0" smtClean="0"/>
              <a:t>graduate</a:t>
            </a:r>
          </a:p>
          <a:p>
            <a:pPr>
              <a:spcAft>
                <a:spcPts val="400"/>
              </a:spcAft>
            </a:pPr>
            <a:r>
              <a:rPr lang="en-US" sz="3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citizenship</a:t>
            </a:r>
            <a:r>
              <a:rPr lang="en-US" sz="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workforce and </a:t>
            </a:r>
            <a:r>
              <a:rPr lang="en-US" sz="3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ready </a:t>
            </a:r>
          </a:p>
          <a:p>
            <a:r>
              <a:rPr lang="en-US" sz="3200" dirty="0" smtClean="0"/>
              <a:t>with </a:t>
            </a:r>
            <a:r>
              <a:rPr lang="en-US" sz="3200" dirty="0"/>
              <a:t>a set of </a:t>
            </a:r>
            <a:r>
              <a:rPr lang="en-US" sz="3200" dirty="0" smtClean="0"/>
              <a:t>skills </a:t>
            </a:r>
            <a:r>
              <a:rPr lang="en-US" sz="3200" dirty="0"/>
              <a:t>that can positively impact </a:t>
            </a:r>
            <a:r>
              <a:rPr lang="en-US" sz="3200" dirty="0" smtClean="0"/>
              <a:t>our </a:t>
            </a:r>
            <a:r>
              <a:rPr lang="en-US" sz="3200" dirty="0"/>
              <a:t>economy and our community.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" t="21067" r="-527" b="3933"/>
          <a:stretch/>
        </p:blipFill>
        <p:spPr bwMode="auto">
          <a:xfrm>
            <a:off x="457199" y="3719566"/>
            <a:ext cx="25146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2" t="-200" r="9426" b="200"/>
          <a:stretch/>
        </p:blipFill>
        <p:spPr bwMode="auto">
          <a:xfrm rot="498612">
            <a:off x="3316422" y="3719566"/>
            <a:ext cx="2511157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" r="3020"/>
          <a:stretch/>
        </p:blipFill>
        <p:spPr bwMode="auto">
          <a:xfrm>
            <a:off x="6175511" y="3719566"/>
            <a:ext cx="2511288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0444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91348" y="4889088"/>
            <a:ext cx="1828800" cy="1463040"/>
          </a:xfrm>
          <a:prstGeom prst="rect">
            <a:avLst/>
          </a:prstGeom>
        </p:spPr>
        <p:txBody>
          <a:bodyPr wrap="square" anchor="ctr" anchorCtr="0">
            <a:prstTxWarp prst="textCanDown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solidFill>
                  <a:srgbClr val="FFCCFF"/>
                </a:solidFill>
              </a:rPr>
              <a:t>Sharing Our Successes</a:t>
            </a:r>
            <a:endParaRPr lang="en-US" sz="3200" dirty="0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9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066800"/>
            <a:ext cx="8229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dirty="0" smtClean="0"/>
              <a:t>Our students scored among the </a:t>
            </a:r>
            <a:r>
              <a:rPr lang="en-US" sz="2800" b="1" dirty="0" smtClean="0">
                <a:solidFill>
                  <a:schemeClr val="accent1"/>
                </a:solidFill>
              </a:rPr>
              <a:t>top 3% of all students in Virginia</a:t>
            </a:r>
            <a:r>
              <a:rPr lang="en-US" sz="2800" dirty="0" smtClean="0"/>
              <a:t> on the SAT.</a:t>
            </a:r>
          </a:p>
          <a:p>
            <a:pPr>
              <a:spcAft>
                <a:spcPts val="1800"/>
              </a:spcAft>
            </a:pPr>
            <a:r>
              <a:rPr lang="en-US" sz="2800" dirty="0"/>
              <a:t>66% of our graduates received </a:t>
            </a:r>
            <a:r>
              <a:rPr lang="en-US" sz="2800" b="1" dirty="0">
                <a:solidFill>
                  <a:schemeClr val="accent1"/>
                </a:solidFill>
              </a:rPr>
              <a:t>Advanced Studies Diplomas</a:t>
            </a:r>
            <a:r>
              <a:rPr lang="en-US" sz="2800" dirty="0"/>
              <a:t>, over 35% above the state average.</a:t>
            </a:r>
          </a:p>
          <a:p>
            <a:pPr>
              <a:spcAft>
                <a:spcPts val="1800"/>
              </a:spcAft>
            </a:pPr>
            <a:r>
              <a:rPr lang="en-US" sz="2800" dirty="0" smtClean="0"/>
              <a:t>11 of our teachers earned </a:t>
            </a:r>
            <a:r>
              <a:rPr lang="en-US" sz="2800" b="1" dirty="0" smtClean="0">
                <a:solidFill>
                  <a:schemeClr val="accent1"/>
                </a:solidFill>
              </a:rPr>
              <a:t>National Board Certification</a:t>
            </a:r>
            <a:r>
              <a:rPr lang="en-US" sz="2800" dirty="0" smtClean="0"/>
              <a:t> and 36 more are currently undergoing the process.</a:t>
            </a:r>
          </a:p>
          <a:p>
            <a:pPr>
              <a:spcAft>
                <a:spcPts val="1800"/>
              </a:spcAft>
            </a:pPr>
            <a:r>
              <a:rPr lang="en-US" sz="2800" dirty="0" smtClean="0"/>
              <a:t>9 of our schools earned </a:t>
            </a:r>
            <a:r>
              <a:rPr lang="en-US" sz="2800" b="1" dirty="0" smtClean="0">
                <a:solidFill>
                  <a:schemeClr val="accent1"/>
                </a:solidFill>
              </a:rPr>
              <a:t>Virginia Index of Performance awards</a:t>
            </a:r>
            <a:r>
              <a:rPr lang="en-US" sz="2800" dirty="0" smtClean="0"/>
              <a:t> for advanced learning and achievement.</a:t>
            </a:r>
          </a:p>
          <a:p>
            <a:pPr>
              <a:spcAft>
                <a:spcPts val="1800"/>
              </a:spcAft>
            </a:pPr>
            <a:r>
              <a:rPr lang="en-US" sz="2800" dirty="0"/>
              <a:t>Our talented musicians, thespians and vocalists earned </a:t>
            </a:r>
            <a:r>
              <a:rPr lang="en-US" sz="2800" b="1" dirty="0">
                <a:solidFill>
                  <a:schemeClr val="accent1"/>
                </a:solidFill>
              </a:rPr>
              <a:t>regional, state and even international honors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pSp>
        <p:nvGrpSpPr>
          <p:cNvPr id="2" name="Group 1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 2012 …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326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066800"/>
            <a:ext cx="82296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dirty="0"/>
              <a:t>Our division was one of only 8 in the state to be recognized by the USDA for </a:t>
            </a:r>
            <a:r>
              <a:rPr lang="en-US" sz="2800" b="1" dirty="0">
                <a:solidFill>
                  <a:schemeClr val="accent1"/>
                </a:solidFill>
              </a:rPr>
              <a:t>health and wellness</a:t>
            </a:r>
            <a:r>
              <a:rPr lang="en-US" sz="2800" dirty="0"/>
              <a:t>.</a:t>
            </a:r>
          </a:p>
          <a:p>
            <a:pPr>
              <a:spcAft>
                <a:spcPts val="1800"/>
              </a:spcAft>
            </a:pPr>
            <a:r>
              <a:rPr lang="en-US" sz="2800" dirty="0" smtClean="0"/>
              <a:t>Our </a:t>
            </a:r>
            <a:r>
              <a:rPr lang="en-US" sz="2800" dirty="0"/>
              <a:t>high school students earned </a:t>
            </a:r>
            <a:r>
              <a:rPr lang="en-US" sz="2800" b="1" dirty="0">
                <a:solidFill>
                  <a:schemeClr val="accent1"/>
                </a:solidFill>
              </a:rPr>
              <a:t>first place finishes</a:t>
            </a:r>
            <a:r>
              <a:rPr lang="en-US" sz="2800" dirty="0"/>
              <a:t> in 12 of 14 categories at the regional science fair.</a:t>
            </a:r>
          </a:p>
          <a:p>
            <a:pPr>
              <a:spcAft>
                <a:spcPts val="1800"/>
              </a:spcAft>
            </a:pPr>
            <a:r>
              <a:rPr lang="en-US" sz="2800" dirty="0"/>
              <a:t>The Virginia Department of Education designated our Health and Medical Sciences Academy as a regional </a:t>
            </a:r>
            <a:r>
              <a:rPr lang="en-US" sz="2800" b="1" dirty="0">
                <a:solidFill>
                  <a:schemeClr val="accent1"/>
                </a:solidFill>
              </a:rPr>
              <a:t>Governor’s Health Sciences Academy</a:t>
            </a:r>
            <a:r>
              <a:rPr lang="en-US" sz="2800" dirty="0"/>
              <a:t>.</a:t>
            </a:r>
          </a:p>
          <a:p>
            <a:pPr>
              <a:spcAft>
                <a:spcPts val="1800"/>
              </a:spcAft>
            </a:pPr>
            <a:r>
              <a:rPr lang="en-US" sz="2800" dirty="0" smtClean="0"/>
              <a:t>338 of our middle and high school students participate </a:t>
            </a:r>
            <a:r>
              <a:rPr lang="en-US" sz="2800" dirty="0"/>
              <a:t>in </a:t>
            </a:r>
            <a:r>
              <a:rPr lang="en-US" sz="2800" dirty="0" smtClean="0"/>
              <a:t>AVID (Advancement Via Individual Determination), the division’s </a:t>
            </a:r>
            <a:r>
              <a:rPr lang="en-US" sz="2800" b="1" dirty="0" smtClean="0">
                <a:solidFill>
                  <a:schemeClr val="accent1"/>
                </a:solidFill>
              </a:rPr>
              <a:t>college </a:t>
            </a:r>
            <a:r>
              <a:rPr lang="en-US" sz="2800" b="1" dirty="0">
                <a:solidFill>
                  <a:schemeClr val="accent1"/>
                </a:solidFill>
              </a:rPr>
              <a:t>preparatory program</a:t>
            </a:r>
            <a:r>
              <a:rPr lang="en-US" sz="2800" dirty="0" smtClean="0"/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0" y="233775"/>
            <a:ext cx="9144000" cy="677108"/>
            <a:chOff x="0" y="118646"/>
            <a:chExt cx="9144000" cy="677108"/>
          </a:xfrm>
        </p:grpSpPr>
        <p:sp>
          <p:nvSpPr>
            <p:cNvPr id="4" name="Rectangle 3"/>
            <p:cNvSpPr/>
            <p:nvPr/>
          </p:nvSpPr>
          <p:spPr>
            <a:xfrm>
              <a:off x="0" y="137160"/>
              <a:ext cx="9144000" cy="64008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7200" y="118646"/>
              <a:ext cx="8229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3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Our accomplishments continue …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6715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</Template>
  <TotalTime>2669</TotalTime>
  <Words>1499</Words>
  <Application>Microsoft Office PowerPoint</Application>
  <PresentationFormat>On-screen Show (4:3)</PresentationFormat>
  <Paragraphs>313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http://www.youtube.com/watch?v=0jIlsjJKM2Q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194</cp:revision>
  <cp:lastPrinted>2013-01-22T15:06:00Z</cp:lastPrinted>
  <dcterms:created xsi:type="dcterms:W3CDTF">2013-01-12T19:12:50Z</dcterms:created>
  <dcterms:modified xsi:type="dcterms:W3CDTF">2013-01-22T20:54:41Z</dcterms:modified>
</cp:coreProperties>
</file>